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563136-AAB5-4C5F-952E-1C21D6C391D3}">
  <a:tblStyle styleId="{C1563136-AAB5-4C5F-952E-1C21D6C391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2F4FE0-E480-4391-A806-F524BDE01A5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00fafda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00fafda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00fafd8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00fafd8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00fafdabe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00fafdabe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00fafd81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00fafd81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00fafda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00fafda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00fafdabe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00fafdabe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Clr>
                <a:srgbClr val="1D1C1D"/>
              </a:buClr>
              <a:buSzPts val="1200"/>
              <a:buFont typeface="Consolas"/>
              <a:buChar char="-"/>
            </a:pPr>
            <a:r>
              <a:rPr lang="en" sz="1200">
                <a:solidFill>
                  <a:srgbClr val="1D1C1D"/>
                </a:solidFill>
                <a:latin typeface="Consolas"/>
                <a:ea typeface="Consolas"/>
                <a:cs typeface="Consolas"/>
                <a:sym typeface="Consolas"/>
              </a:rPr>
              <a:t>sp|P02768|ALBU_HUMAN has 4 peptides mapped to it</a:t>
            </a:r>
            <a:endParaRPr sz="1200">
              <a:solidFill>
                <a:srgbClr val="1D1C1D"/>
              </a:solidFill>
              <a:latin typeface="Consolas"/>
              <a:ea typeface="Consolas"/>
              <a:cs typeface="Consolas"/>
              <a:sym typeface="Consolas"/>
            </a:endParaRPr>
          </a:p>
          <a:p>
            <a:pPr indent="-304800" lvl="0" marL="457200" rtl="0" algn="ctr">
              <a:spcBef>
                <a:spcPts val="0"/>
              </a:spcBef>
              <a:spcAft>
                <a:spcPts val="0"/>
              </a:spcAft>
              <a:buClr>
                <a:srgbClr val="1D1C1D"/>
              </a:buClr>
              <a:buSzPts val="1200"/>
              <a:buFont typeface="Consolas"/>
              <a:buChar char="-"/>
            </a:pPr>
            <a:r>
              <a:rPr lang="en" sz="1200">
                <a:solidFill>
                  <a:schemeClr val="dk1"/>
                </a:solidFill>
                <a:latin typeface="Consolas"/>
                <a:ea typeface="Consolas"/>
                <a:cs typeface="Consolas"/>
                <a:sym typeface="Consolas"/>
              </a:rPr>
              <a:t>sp|P00738|HPT_HUMAN has 3</a:t>
            </a:r>
            <a:endParaRPr sz="1200">
              <a:solidFill>
                <a:schemeClr val="dk1"/>
              </a:solidFill>
              <a:latin typeface="Consolas"/>
              <a:ea typeface="Consolas"/>
              <a:cs typeface="Consolas"/>
              <a:sym typeface="Consolas"/>
            </a:endParaRPr>
          </a:p>
          <a:p>
            <a:pPr indent="-304800" lvl="0" marL="457200" rtl="0" algn="ctr">
              <a:spcBef>
                <a:spcPts val="0"/>
              </a:spcBef>
              <a:spcAft>
                <a:spcPts val="0"/>
              </a:spcAft>
              <a:buClr>
                <a:srgbClr val="1D1C1D"/>
              </a:buClr>
              <a:buSzPts val="1200"/>
              <a:buFont typeface="Consolas"/>
              <a:buChar char="-"/>
            </a:pPr>
            <a:r>
              <a:rPr lang="en" sz="1200">
                <a:solidFill>
                  <a:srgbClr val="1D1C1D"/>
                </a:solidFill>
                <a:latin typeface="Consolas"/>
                <a:ea typeface="Consolas"/>
                <a:cs typeface="Consolas"/>
                <a:sym typeface="Consolas"/>
              </a:rPr>
              <a:t>other two only one each</a:t>
            </a:r>
            <a:endParaRPr sz="1200">
              <a:solidFill>
                <a:srgbClr val="1D1C1D"/>
              </a:solidFill>
              <a:latin typeface="Consolas"/>
              <a:ea typeface="Consolas"/>
              <a:cs typeface="Consolas"/>
              <a:sym typeface="Consola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0dc682d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0dc682d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0dc682d2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0dc682d2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102cd92f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102cd92f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0dc682d2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0dc682d2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30d25cbb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30d25cbb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already balanced, analyzed sample distribution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0dc682d2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0dc682d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EFNAETFTFH</a:t>
            </a:r>
            <a:endParaRPr/>
          </a:p>
          <a:p>
            <a:pPr indent="0" lvl="0" marL="0" rtl="0" algn="l">
              <a:spcBef>
                <a:spcPts val="0"/>
              </a:spcBef>
              <a:spcAft>
                <a:spcPts val="0"/>
              </a:spcAft>
              <a:buClr>
                <a:schemeClr val="dk1"/>
              </a:buClr>
              <a:buSzPts val="1100"/>
              <a:buFont typeface="Arial"/>
              <a:buNone/>
            </a:pPr>
            <a:r>
              <a:rPr lang="en"/>
              <a:t>Found it in the immunogen sequence of a  thermofisher albumin antibody. Decreased levels of serum albumin are reported in patients with severe forms of myocardial infarction, stroke, hip fracture, malignancy, and renal disease.</a:t>
            </a:r>
            <a:endParaRPr/>
          </a:p>
          <a:p>
            <a:pPr indent="0" lvl="0" marL="0" rtl="0" algn="l">
              <a:spcBef>
                <a:spcPts val="0"/>
              </a:spcBef>
              <a:spcAft>
                <a:spcPts val="0"/>
              </a:spcAft>
              <a:buNone/>
            </a:pPr>
            <a:r>
              <a:rPr lang="en"/>
              <a:t>Hypoalbuminemia has been associated with morbidity and mortality in hospitalized patients, especially in icu patients having a severe form of covid 19.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0dc682d2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0dc682d2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0dc682d2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30dc682d2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00fafdab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00fafdab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00fafdab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00fafdab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00fafdab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00fafdab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0dc682d2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0dc682d2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00fafdabe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00fafdabe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00fafdabe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00fafdabe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00fafd81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00fafd81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00fafd81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00fafd81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00fafd81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00fafd81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00fafd81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00fafd81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00fafdabe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00fafdabe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00fafda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00fafda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00fafdab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00fafdab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300fafd81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300fafd81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00fafd81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00fafd81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00fafdabe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00fafdabe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00fafdabe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00fafdabe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300fafdab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300fafdab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300fafdabe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300fafdabe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 1- higher false negatives</a:t>
            </a:r>
            <a:endParaRPr/>
          </a:p>
          <a:p>
            <a:pPr indent="0" lvl="0" marL="0" rtl="0" algn="l">
              <a:spcBef>
                <a:spcPts val="0"/>
              </a:spcBef>
              <a:spcAft>
                <a:spcPts val="0"/>
              </a:spcAft>
              <a:buNone/>
            </a:pPr>
            <a:r>
              <a:rPr lang="en"/>
              <a:t>model 2 - higher false positives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0d25cbb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0d25cbb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MissForest:</a:t>
            </a:r>
            <a:endParaRPr/>
          </a:p>
          <a:p>
            <a:pPr indent="0" lvl="0" marL="0" rtl="0" algn="l">
              <a:spcBef>
                <a:spcPts val="0"/>
              </a:spcBef>
              <a:spcAft>
                <a:spcPts val="0"/>
              </a:spcAft>
              <a:buClr>
                <a:schemeClr val="dk1"/>
              </a:buClr>
              <a:buSzPts val="1100"/>
              <a:buFont typeface="Arial"/>
              <a:buNone/>
            </a:pPr>
            <a:r>
              <a:rPr lang="en"/>
              <a:t>Drop cols with all NAs (90)</a:t>
            </a:r>
            <a:endParaRPr/>
          </a:p>
          <a:p>
            <a:pPr indent="0" lvl="0" marL="0" rtl="0" algn="l">
              <a:spcBef>
                <a:spcPts val="0"/>
              </a:spcBef>
              <a:spcAft>
                <a:spcPts val="0"/>
              </a:spcAft>
              <a:buClr>
                <a:schemeClr val="dk1"/>
              </a:buClr>
              <a:buSzPts val="1100"/>
              <a:buFont typeface="Arial"/>
              <a:buNone/>
            </a:pPr>
            <a:r>
              <a:rPr lang="en"/>
              <a:t>Form clusters based on canonical protein</a:t>
            </a:r>
            <a:endParaRPr/>
          </a:p>
          <a:p>
            <a:pPr indent="0" lvl="0" marL="0" rtl="0" algn="l">
              <a:spcBef>
                <a:spcPts val="0"/>
              </a:spcBef>
              <a:spcAft>
                <a:spcPts val="0"/>
              </a:spcAft>
              <a:buClr>
                <a:schemeClr val="dk1"/>
              </a:buClr>
              <a:buSzPts val="1100"/>
              <a:buFont typeface="Arial"/>
              <a:buNone/>
            </a:pPr>
            <a:r>
              <a:rPr lang="en"/>
              <a:t>Use the MissForest algorithm to impute missing values (RF imputer which takes col with least number of missing values and imputes; then for second least, and so on)</a:t>
            </a:r>
            <a:endParaRPr/>
          </a:p>
          <a:p>
            <a:pPr indent="0" lvl="0" marL="0" rtl="0" algn="l">
              <a:spcBef>
                <a:spcPts val="0"/>
              </a:spcBef>
              <a:spcAft>
                <a:spcPts val="0"/>
              </a:spcAft>
              <a:buNone/>
            </a:pPr>
            <a:r>
              <a:rPr lang="en"/>
              <a:t>We do this for train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00fafd815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00fafd815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00fafda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00fafda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Model 1 - good correlations - 0 - 0.5</a:t>
            </a:r>
            <a:endParaRPr/>
          </a:p>
          <a:p>
            <a:pPr indent="0" lvl="0" marL="0" rtl="0" algn="l">
              <a:spcBef>
                <a:spcPts val="0"/>
              </a:spcBef>
              <a:spcAft>
                <a:spcPts val="0"/>
              </a:spcAft>
              <a:buNone/>
            </a:pPr>
            <a:r>
              <a:rPr lang="en"/>
              <a:t>Model 2 - high positive or negative correlation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00fafda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00fafda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metabolomics-usi.ucsd.edu/dashinterface?usi1=mzspec%3AMassIVE%3ATASK-eb05ba06b8b44bdf9665d1b24eb13490-spectra%2Fspecs_ms.mgf%3Ascan%3A461673%3A%5B%2B304.207%5D-EFNAET%5B-18.005%5DFTFH%2F3&amp;usi2=mzspec%3APXD002137%3A20111221_EXQ6_JRW_SA_ADE7_L_03.mzXML%3Ascan%3A50332%3AEFNAETFTFH%2F3&amp;width=10.0&amp;height=6.0&amp;mz_min=None&amp;mz_max=None&amp;max_intensity=125&amp;annotate_precision=4&amp;annotation_rotation=90&amp;cosine=standard&amp;fragment_mz_tolerance=0.1&amp;grid=True&amp;annotate_peaks=%5B%5B156.07699584960938%2C%20303.14599609375%2C%20383.7070007324219%2C%20549.2849731445312%2C%20551.2620239257812%2C%20553.3309936523438%2C%20581.3259887695312%2C%20695.3690185546875%2C%20738.4099731445312%2C%20766.406005859375%5D%2C%20%5B102.05542755126953%2C%20130.0494384765625%2C%20156.07681274414062%2C%20249.1238250732422%2C%20277.1185607910156%2C%20404.19305419921875%2C%20462.19732666015625%5D%5D" TargetMode="External"/><Relationship Id="rId4" Type="http://schemas.openxmlformats.org/officeDocument/2006/relationships/hyperlink" Target="http://metabolomics-usi.ucsd.edu/dashinterface?usi1=mzspec%3AMassIVE%3ATASK-eb05ba06b8b44bdf9665d1b24eb13490-spectra%2Fspecs_ms.mgf%3Ascan%3A758592%3A%5B%2B304.207%5D-S%5B%2B300.207%5DLHTLFGDK%5B%2B304.207%5D%2F3&amp;usi2=mzspec%3APXD000865%3A00603_F01_P004608_B00F_A00_R1.mzXML%3Ascan%3A13077%3ASLHTLFGDK%2F3&amp;width=10.0&amp;height=6.0&amp;mz_min=None&amp;mz_max=None&amp;max_intensity=125&amp;annotate_precision=4&amp;annotation_rotation=90&amp;cosine=standard&amp;fragment_mz_tolerance=0.1&amp;grid=True&amp;annotate_peaks=%5B%5B451.32000732421875%2C%20566.3469848632812%2C%20770.43701171875%2C%20883.52099609375%5D%2C%20%5B147.11293029785156%2C%20173.1285400390625%2C%20201.12417602539062%2C%20206.12057495117188%2C%20233.61883544921875%2C%20262.1399230957031%2C%20262.66339111328125%2C%20319.1615295410156%2C%20336.1971435546875%2C%20338.182373046875%2C%20409.2138977050781%2C%20439.2305603027344%2C%20465.7560119628906%2C%20466.2294921875%2C%20552.3142700195312%2C%20579.3126831054688%2C%20680.3610229492188%5D%5D" TargetMode="External"/><Relationship Id="rId5" Type="http://schemas.openxmlformats.org/officeDocument/2006/relationships/hyperlink" Target="https://metabolomics-usi.ucsd.edu/dashinterface/?usi1=mzspec%3AMassIVE%3ATASK-eb05ba06b8b44bdf9665d1b24eb13490-spectra%2Fspecs_ms.mgf%3Ascan%3A1098353%3A%5B%2B304.207%5D-P%5B%2B39.161%5DADLPSLAADFVESK%5B%2B304.207%5D%2F3&amp;usi2=mzspec%3APXD003028%3A20150602_QEp3_NiGr_SA_saliva3_4_frac8.mzML%3Ascan%3A38875%3APADLPSLAADFVESK%2F3&amp;width=10.0&amp;height=6.0&amp;mz_min=None&amp;mz_max=None&amp;max_intensity=125&amp;annotate_precision=4&amp;annotation_rotation=90&amp;cosine=standard&amp;fragment_mz_tolerance=0.1&amp;grid=True&amp;annotate_peaks=%5B%5B451.32000732421875%2C%20667.39501953125%2C%20766.4630126953125%2C%20913.531005859375%2C%201028.5589599609375%2C%201170.633056640625%5D%2C%20%5B141.1019287109375%2C%20147.1126708984375%2C%20169.09690856933594%2C%20199.1072998046875%2C%20234.1444091796875%2C%20247.63340759277344%2C%20277.15216064453125%2C%20284.12347412109375%2C%20305.1650390625%2C%20347.6916809082031%2C%20363.18695068359375%2C%20369.21246337890625%2C%20397.207275390625%2C%20462.25494384765625%2C%20466.2659912109375%2C%20581.2921142578125%2C%20609.323486328125%2C%20666.381103515625%5D%5D" TargetMode="External"/><Relationship Id="rId6" Type="http://schemas.openxmlformats.org/officeDocument/2006/relationships/hyperlink" Target="http://metabolomics-usi.ucsd.edu/dashinterface?usi1=mzspec%3AMassIVE%3ATASK-eb05ba06b8b44bdf9665d1b24eb13490-spectra%2Fspecs_ms.mgf%3Ascan%3A625473%3A%5B%2B304.207%5D-L%5B-13.033%5DVNEVTEFAK%5B%2B304.207%5D%2F3&amp;usi2=mzspec%3APXD002137%3A20111221_EXQ6_JRW_SA_CAN5_L_02.mzXML%3Ascan%3A34986%3ALVNEVTEFAK%2F3&amp;width=10.0&amp;height=6.0&amp;mz_min=None&amp;mz_max=None&amp;max_intensity=125&amp;annotate_precision=4&amp;annotation_rotation=90&amp;cosine=standard&amp;fragment_mz_tolerance=0.1&amp;grid=True&amp;annotate_peaks=%5B%5B261.6820068359375%2C%20451.32000732421875%2C%20669.426025390625%2C%20798.468017578125%2C%20899.5159912109375%5D%2C%20%5B147.113037109375%2C%20183.1130828857422%2C%20185.16506958007812%2C%20213.16004943847656%2C%20214.62925720214844%2C%20218.15025329589844%2C%20228.6271209716797%2C%20264.1629943847656%2C%20327.2028503417969%2C%20365.21875%2C%20428.251220703125%2C%20456.24566650390625%2C%20494.2613525390625%2C%20595.3089599609375%5D%5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metabolomics-usi.ucsd.edu/dashinterface/?usi1=mzspec%3AMassIVE%3ATASK-d6178bdd5ac249d584e5cb00238130d6-spectra%2Fspecs_ms.mgf%3Ascan%3A461673%3A%5B%2B304.207%5D-EFNAET%5B-18.005%5DFTFH%2F3&amp;usi2=mzspec%3AMassIVE%3ATASK-d6178bdd5ac249d584e5cb00238130d6-spectra%2Fspecs_ms.mgf%3Ascan%3A462738%3A%5B%2B304.207%5D-EFNAE%5B-17.003%5DTFTFH%2F3&amp;width=10.0&amp;height=6.0&amp;mz_min=None&amp;mz_max=None&amp;max_intensity=125&amp;annotate_precision=4&amp;annotation_rotation=90&amp;cosine=standard&amp;fragment_mz_tolerance=0.1&amp;grid=True&amp;annotate_peaks=%5B%5B156.07699584960938%2C%20303.14599609375%2C%20383.7070007324219%2C%20549.2849731445312%2C%20551.2620239257812%2C%20553.3309936523438%2C%20581.3259887695312%2C%20695.3690185546875%2C%20738.4099731445312%2C%20766.406005859375%5D%2C%20%5B156.07699584960938%2C%20303.14599609375%2C%20383.70599365234375%2C%20404.1929931640625%2C%20551.2620239257812%2C%20553.3309936523438%2C%20581.3259887695312%5D%5D" TargetMode="External"/><Relationship Id="rId4" Type="http://schemas.openxmlformats.org/officeDocument/2006/relationships/hyperlink" Target="https://metabolomics-usi.ucsd.edu/dashinterface/?usi1=mzspec%3AMassIVE%3ATASK-d6178bdd5ac249d584e5cb00238130d6-spectra%2Fspecs_ms.mgf%3Ascan%3A758592%3A%5B%2B304.207%5D-S%5B%2B300.207%5DLHTLFGDK%5B%2B304.207%5D%2F3&amp;usi2=mzspec%3AMassIVE%3ATASK-d6178bdd5ac249d584e5cb00238130d6-spectra%2Fspecs_ms.mgf%3Ascan%3A736088%3A%5B%2B304.207%5D-S%5B%2B260.115%5DLHTLFGDK%5B%2B304.207%5D%2F3&amp;width=10.0&amp;height=6.0&amp;mz_min=None&amp;mz_max=None&amp;max_intensity=125&amp;annotate_precision=4&amp;annotation_rotation=90&amp;cosine=standard&amp;fragment_mz_tolerance=0.1&amp;grid=True&amp;annotate_peaks=%5B%5B451.32000732421875%2C%20566.3469848632812%2C%20770.43701171875%2C%20883.52099609375%5D%2C%20%5B623.3690185546875%2C%20770.43701171875%2C%20883.52099609375%2C%20984.5689697265625%5D%5D" TargetMode="External"/><Relationship Id="rId5" Type="http://schemas.openxmlformats.org/officeDocument/2006/relationships/hyperlink" Target="https://metabolomics-usi.ucsd.edu/dashinterface/?usi1=mzspec%3AMassIVE%3ATASK-d6178bdd5ac249d584e5cb00238130d6-spectra%2Fspecs_ms.mgf%3Ascan%3A900556%3A%5B%2B304.207%5D-P%5B%2B30.6%5DADLPSLAADFVESK%5B%2B304.207%5D%2F3&amp;usi2=mzspec%3AMassIVE%3ATASK-d6178bdd5ac249d584e5cb00238130d6-spectra%2Fspecs_ms.mgf%3Ascan%3A1098353%3A%5B%2B304.207%5D-P%5B%2B39.161%5DADLPSLAADFVESK%5B%2B304.207%5D%2F2&amp;width=10.0&amp;height=6.0&amp;mz_min=None&amp;mz_max=None&amp;max_intensity=125&amp;annotate_precision=4&amp;annotation_rotation=90&amp;cosine=standard&amp;fragment_mz_tolerance=0.1&amp;grid=True&amp;annotate_peaks=%5B%5B451.32000732421875%2C%20667.39501953125%2C%20766.4630126953125%2C%20913.531982421875%2C%201028.5589599609375%2C%201370.748046875%5D%2C%20%5B451.32000732421875%2C%20667.39501953125%2C%20766.4630126953125%2C%20913.531005859375%2C%201028.5589599609375%2C%201170.633056640625%5D%5D" TargetMode="External"/><Relationship Id="rId6" Type="http://schemas.openxmlformats.org/officeDocument/2006/relationships/hyperlink" Target="https://metabolomics-usi.ucsd.edu/dashinterface/?usi1=mzspec%3AMassIVE%3ATASK-d6178bdd5ac249d584e5cb00238130d6-spectra%2Fspecs_ms.mgf%3Ascan%3A625473%3A%5B%2B304.207%5D-L%5B-13.033%5DVNEVTEFAK%5B%2B304.207%5D%2F3&amp;usi2=mzspec%3AMassIVE%3ATASK-d6178bdd5ac249d584e5cb00238130d6-spectra%2Fspecs_ms.mgf%3Ascan%3A1024423%3A%5B%2B304.207%5D-L%5B-15.04%5DVNEVTEFAK%5B%2B304.207%5D%2F2&amp;width=10.0&amp;height=6.0&amp;mz_min=None&amp;mz_max=None&amp;max_intensity=125&amp;annotate_precision=4&amp;annotation_rotation=90&amp;cosine=standard&amp;fragment_mz_tolerance=0.1&amp;grid=True&amp;annotate_peaks=%5B%5B261.6820068359375%2C%20451.32000732421875%2C%20669.426025390625%2C%20798.468017578125%2C%20899.5159912109375%5D%2C%20%5B%5D%5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metabolomics-usi.ucsd.edu/dashinterface/?usi1=mzspec%3AMassIVE%3ATASK-d6178bdd5ac249d584e5cb00238130d6-spectra%2Fspecs_ms.mgf%3Ascan%3A639971%3A%5B%2B304.207%5D-S%5B%2B143.085%5DLHTLFGDK%5B%2B304.207%5D%2F3&amp;usi2=mzspec%3APXD000865%3A00603_F01_P004608_B00F_A00_R1.mzXML%3Ascan%3A13077%3ASLHTLFGDK%2F3&amp;width=10.0&amp;height=6.0&amp;mz_min=None&amp;mz_max=None&amp;max_intensity=125&amp;annotate_precision=4&amp;annotation_rotation=90&amp;cosine=standard&amp;fragment_mz_tolerance=0.1&amp;grid=True&amp;annotate_peaks=%5B%5B451.32000732421875%2C%20566.3460083007812%2C%20623.3690185546875%2C%201121.626953125%5D%2C%20%5B147.11293029785156%2C%20173.1285400390625%2C%20201.12417602539062%2C%20206.12057495117188%2C%20233.61883544921875%2C%20262.1399230957031%2C%20262.66339111328125%2C%20319.1615295410156%2C%20336.1971435546875%2C%20338.182373046875%2C%20409.2138977050781%2C%20439.2305603027344%2C%20465.7560119628906%2C%20466.2294921875%2C%20552.3142700195312%2C%20579.3126831054688%2C%20680.3610229492188%5D%5D" TargetMode="External"/><Relationship Id="rId4" Type="http://schemas.openxmlformats.org/officeDocument/2006/relationships/hyperlink" Target="https://metabolomics-usi.ucsd.edu/dashinterface/?usi1=mzspec%3AMassIVE%3ATASK-d6178bdd5ac249d584e5cb00238130d6-spectra%2Fspecs_ms.mgf%3Ascan%3A770856%3A%5B%2B304.207%5D-VGYVSGW%5B%2B13.983%5DGR%2F2&amp;usi2=mzspec%3APXD020538%3AAD03_BA46_INSOLUBLE_01.mzML%3Ascan%3A23196%3AVGYVSGWGR%2F2&amp;width=10.0&amp;height=6.0&amp;mz_min=None&amp;mz_max=None&amp;max_intensity=125&amp;annotate_precision=4&amp;annotation_rotation=90&amp;cosine=standard&amp;fragment_mz_tolerance=0.1&amp;grid=True&amp;annotate_peaks=%5B%5B376.2869873046875%2C%20404.2829895019531%2C%20461.30499267578125%2C%20520.2830200195312%2C%20624.3679809570312%2C%20695.4409790039062%2C%20895.4089965820312%5D%2C%20%5B72.08077239990234%5D%5D" TargetMode="External"/><Relationship Id="rId5" Type="http://schemas.openxmlformats.org/officeDocument/2006/relationships/hyperlink" Target="https://metabolomics-usi.ucsd.edu/dashinterface/?usi1=mzspec%3AMassIVE%3ATASK-d6178bdd5ac249d584e5cb00238130d6-spectra%2Fspecs_ms.mgf%3Ascan%3A669090%3A%5B%2B304.207%5D-S%5B%2B172.068%5DLHTLFGDK%5B%2B304.207%5D%2F3&amp;usi2=mzspec%3APXD000865%3A00603_F01_P004608_B00F_A00_R1.mzXML%3Ascan%3A13077%3ASLHTLFGDK%2F3&amp;width=10.0&amp;height=6.0&amp;mz_min=None&amp;mz_max=None&amp;max_intensity=125&amp;annotate_precision=4&amp;annotation_rotation=90&amp;cosine=standard&amp;fragment_mz_tolerance=0.1&amp;grid=True&amp;annotate_peaks=%5B%5B623.3690185546875%2C%20770.43701171875%2C%201121.6280517578125%5D%2C%20%5B147.11293029785156%2C%20173.1285400390625%2C%20201.12417602539062%2C%20206.12057495117188%2C%20233.61883544921875%2C%20262.1399230957031%2C%20262.66339111328125%2C%20319.1615295410156%2C%20336.1971435546875%2C%20338.182373046875%2C%20409.2138977050781%2C%20439.2305603027344%2C%20465.7560119628906%2C%20466.2294921875%2C%20552.3142700195312%2C%20579.3126831054688%2C%20680.3610229492188%5D%5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www.unimod.org/modifications_view.php?editid1=23" TargetMode="External"/><Relationship Id="rId4" Type="http://schemas.openxmlformats.org/officeDocument/2006/relationships/hyperlink" Target="http://www.unimod.org/modifications_view.php?editid1=2016" TargetMode="External"/><Relationship Id="rId5" Type="http://schemas.openxmlformats.org/officeDocument/2006/relationships/hyperlink" Target="http://www.unimod.org/modifications_view.php?editid1=625" TargetMode="External"/><Relationship Id="rId6" Type="http://schemas.openxmlformats.org/officeDocument/2006/relationships/hyperlink" Target="https://www.unimod.org/modifications_view.php?editid1=35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644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CSE 291: Project Presentation</a:t>
            </a:r>
            <a:endParaRPr/>
          </a:p>
        </p:txBody>
      </p:sp>
      <p:sp>
        <p:nvSpPr>
          <p:cNvPr id="55" name="Google Shape;55;p13"/>
          <p:cNvSpPr txBox="1"/>
          <p:nvPr>
            <p:ph idx="1" type="subTitle"/>
          </p:nvPr>
        </p:nvSpPr>
        <p:spPr>
          <a:xfrm>
            <a:off x="311700" y="25888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Classification of Covid-19 and Non-Covid-19 samples using Proteomics data</a:t>
            </a:r>
            <a:endParaRPr/>
          </a:p>
        </p:txBody>
      </p:sp>
      <p:sp>
        <p:nvSpPr>
          <p:cNvPr id="56" name="Google Shape;56;p13"/>
          <p:cNvSpPr txBox="1"/>
          <p:nvPr/>
        </p:nvSpPr>
        <p:spPr>
          <a:xfrm>
            <a:off x="840300" y="3504975"/>
            <a:ext cx="746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Balaji Muthazhagan, Keerthana Sundaresan, Prajwala Thatha Manjunatha, </a:t>
            </a:r>
            <a:endParaRPr/>
          </a:p>
          <a:p>
            <a:pPr indent="0" lvl="0" marL="0" rtl="0" algn="ctr">
              <a:spcBef>
                <a:spcPts val="0"/>
              </a:spcBef>
              <a:spcAft>
                <a:spcPts val="0"/>
              </a:spcAft>
              <a:buNone/>
            </a:pPr>
            <a:r>
              <a:rPr lang="en"/>
              <a:t>Sanjana Balamurugan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450625" y="19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important features for the classification </a:t>
            </a:r>
            <a:endParaRPr/>
          </a:p>
        </p:txBody>
      </p:sp>
      <p:sp>
        <p:nvSpPr>
          <p:cNvPr id="123" name="Google Shape;123;p22"/>
          <p:cNvSpPr txBox="1"/>
          <p:nvPr>
            <p:ph idx="1" type="body"/>
          </p:nvPr>
        </p:nvSpPr>
        <p:spPr>
          <a:xfrm>
            <a:off x="450625" y="847350"/>
            <a:ext cx="8520600" cy="38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metrics for top 10 features: </a:t>
            </a:r>
            <a:endParaRPr/>
          </a:p>
          <a:p>
            <a:pPr indent="-323850" lvl="0" marL="457200" rtl="0" algn="l">
              <a:spcBef>
                <a:spcPts val="1200"/>
              </a:spcBef>
              <a:spcAft>
                <a:spcPts val="0"/>
              </a:spcAft>
              <a:buSzPts val="1500"/>
              <a:buChar char="●"/>
            </a:pPr>
            <a:r>
              <a:rPr lang="en" sz="1500"/>
              <a:t>High feature-class correlation</a:t>
            </a:r>
            <a:endParaRPr sz="1500"/>
          </a:p>
          <a:p>
            <a:pPr indent="-323850" lvl="0" marL="457200" rtl="0" algn="l">
              <a:spcBef>
                <a:spcPts val="0"/>
              </a:spcBef>
              <a:spcAft>
                <a:spcPts val="0"/>
              </a:spcAft>
              <a:buSzPts val="1500"/>
              <a:buChar char="●"/>
            </a:pPr>
            <a:r>
              <a:rPr lang="en" sz="1500"/>
              <a:t>Low feature-feature correlation </a:t>
            </a:r>
            <a:endParaRPr sz="1500"/>
          </a:p>
          <a:p>
            <a:pPr indent="-323850" lvl="0" marL="457200" rtl="0" algn="l">
              <a:spcBef>
                <a:spcPts val="0"/>
              </a:spcBef>
              <a:spcAft>
                <a:spcPts val="0"/>
              </a:spcAft>
              <a:buSzPts val="1500"/>
              <a:buChar char="●"/>
            </a:pPr>
            <a:r>
              <a:rPr lang="en" sz="1500"/>
              <a:t>High merit</a:t>
            </a:r>
            <a:endParaRPr sz="1500"/>
          </a:p>
          <a:p>
            <a:pPr indent="0" lvl="0" marL="457200" rtl="0" algn="l">
              <a:spcBef>
                <a:spcPts val="1200"/>
              </a:spcBef>
              <a:spcAft>
                <a:spcPts val="0"/>
              </a:spcAft>
              <a:buNone/>
            </a:pPr>
            <a:br>
              <a:rPr lang="en" sz="1500"/>
            </a:br>
            <a:r>
              <a:rPr lang="en" sz="1500"/>
              <a:t>Model 1:</a:t>
            </a:r>
            <a:endParaRPr sz="1500"/>
          </a:p>
          <a:p>
            <a:pPr indent="0" lvl="0" marL="457200" rtl="0" algn="l">
              <a:spcBef>
                <a:spcPts val="1200"/>
              </a:spcBef>
              <a:spcAft>
                <a:spcPts val="1200"/>
              </a:spcAft>
              <a:buNone/>
            </a:pPr>
            <a:br>
              <a:rPr lang="en" sz="1500"/>
            </a:br>
            <a:br>
              <a:rPr lang="en" sz="1500"/>
            </a:br>
            <a:br>
              <a:rPr lang="en" sz="1500"/>
            </a:br>
            <a:r>
              <a:rPr lang="en" sz="1500"/>
              <a:t>Model 2:</a:t>
            </a:r>
            <a:endParaRPr sz="1500"/>
          </a:p>
        </p:txBody>
      </p:sp>
      <p:pic>
        <p:nvPicPr>
          <p:cNvPr id="124" name="Google Shape;124;p22"/>
          <p:cNvPicPr preferRelativeResize="0"/>
          <p:nvPr/>
        </p:nvPicPr>
        <p:blipFill rotWithShape="1">
          <a:blip r:embed="rId3">
            <a:alphaModFix/>
          </a:blip>
          <a:srcRect b="0" l="0" r="0" t="0"/>
          <a:stretch/>
        </p:blipFill>
        <p:spPr>
          <a:xfrm>
            <a:off x="2177775" y="2374962"/>
            <a:ext cx="6393551" cy="880084"/>
          </a:xfrm>
          <a:prstGeom prst="rect">
            <a:avLst/>
          </a:prstGeom>
          <a:noFill/>
          <a:ln>
            <a:noFill/>
          </a:ln>
        </p:spPr>
      </p:pic>
      <p:pic>
        <p:nvPicPr>
          <p:cNvPr id="125" name="Google Shape;125;p22"/>
          <p:cNvPicPr preferRelativeResize="0"/>
          <p:nvPr/>
        </p:nvPicPr>
        <p:blipFill>
          <a:blip r:embed="rId4">
            <a:alphaModFix/>
          </a:blip>
          <a:stretch>
            <a:fillRect/>
          </a:stretch>
        </p:blipFill>
        <p:spPr>
          <a:xfrm>
            <a:off x="2177775" y="3527575"/>
            <a:ext cx="6393550" cy="8731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1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Disease and class association </a:t>
            </a:r>
            <a:r>
              <a:rPr lang="en"/>
              <a:t>- Model 1</a:t>
            </a:r>
            <a:endParaRPr/>
          </a:p>
        </p:txBody>
      </p:sp>
      <p:graphicFrame>
        <p:nvGraphicFramePr>
          <p:cNvPr id="131" name="Google Shape;131;p23"/>
          <p:cNvGraphicFramePr/>
          <p:nvPr/>
        </p:nvGraphicFramePr>
        <p:xfrm>
          <a:off x="492525" y="849610"/>
          <a:ext cx="3000000" cy="3000000"/>
        </p:xfrm>
        <a:graphic>
          <a:graphicData uri="http://schemas.openxmlformats.org/drawingml/2006/table">
            <a:tbl>
              <a:tblPr>
                <a:noFill/>
                <a:tableStyleId>{C1563136-AAB5-4C5F-952E-1C21D6C391D3}</a:tableStyleId>
              </a:tblPr>
              <a:tblGrid>
                <a:gridCol w="4626025"/>
                <a:gridCol w="835950"/>
                <a:gridCol w="1292950"/>
                <a:gridCol w="1364900"/>
              </a:tblGrid>
              <a:tr h="129825">
                <a:tc>
                  <a:txBody>
                    <a:bodyPr/>
                    <a:lstStyle/>
                    <a:p>
                      <a:pPr indent="0" lvl="0" marL="0" rtl="0" algn="l">
                        <a:spcBef>
                          <a:spcPts val="0"/>
                        </a:spcBef>
                        <a:spcAft>
                          <a:spcPts val="0"/>
                        </a:spcAft>
                        <a:buNone/>
                      </a:pPr>
                      <a:r>
                        <a:rPr b="1" lang="en" sz="1200"/>
                        <a:t>Peptide</a:t>
                      </a:r>
                      <a:endParaRPr b="1" sz="1200"/>
                    </a:p>
                  </a:txBody>
                  <a:tcPr marT="91425" marB="91425" marR="91425" marL="91425"/>
                </a:tc>
                <a:tc>
                  <a:txBody>
                    <a:bodyPr/>
                    <a:lstStyle/>
                    <a:p>
                      <a:pPr indent="0" lvl="0" marL="0" rtl="0" algn="l">
                        <a:spcBef>
                          <a:spcPts val="0"/>
                        </a:spcBef>
                        <a:spcAft>
                          <a:spcPts val="0"/>
                        </a:spcAft>
                        <a:buNone/>
                      </a:pPr>
                      <a:r>
                        <a:rPr b="1" lang="en" sz="1200"/>
                        <a:t>T-test</a:t>
                      </a:r>
                      <a:endParaRPr b="1" sz="1200"/>
                    </a:p>
                  </a:txBody>
                  <a:tcPr marT="91425" marB="91425" marR="91425" marL="91425"/>
                </a:tc>
                <a:tc>
                  <a:txBody>
                    <a:bodyPr/>
                    <a:lstStyle/>
                    <a:p>
                      <a:pPr indent="0" lvl="0" marL="0" rtl="0" algn="l">
                        <a:spcBef>
                          <a:spcPts val="0"/>
                        </a:spcBef>
                        <a:spcAft>
                          <a:spcPts val="0"/>
                        </a:spcAft>
                        <a:buNone/>
                      </a:pPr>
                      <a:r>
                        <a:rPr b="1" lang="en" sz="1200"/>
                        <a:t>Mann-Whitney rank test</a:t>
                      </a:r>
                      <a:endParaRPr b="1" sz="1200"/>
                    </a:p>
                  </a:txBody>
                  <a:tcPr marT="91425" marB="91425" marR="91425" marL="91425"/>
                </a:tc>
                <a:tc>
                  <a:txBody>
                    <a:bodyPr/>
                    <a:lstStyle/>
                    <a:p>
                      <a:pPr indent="0" lvl="0" marL="0" rtl="0" algn="l">
                        <a:spcBef>
                          <a:spcPts val="0"/>
                        </a:spcBef>
                        <a:spcAft>
                          <a:spcPts val="0"/>
                        </a:spcAft>
                        <a:buNone/>
                      </a:pPr>
                      <a:r>
                        <a:rPr b="1" lang="en" sz="1200"/>
                        <a:t>Wilcoxon Rank Sum test</a:t>
                      </a:r>
                      <a:endParaRPr b="1" sz="1200"/>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K.[304.207]GLEWVSGISWNSG(S,-0.934)IGYA.D</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0.99</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0.87</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0.88</a:t>
                      </a:r>
                      <a:endParaRPr>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K.[304.207]EFNAE(T,-18.005)FTFH.A</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0.88</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0.83</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0.83</a:t>
                      </a:r>
                      <a:endParaRPr>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K.[304.207]SL(H,57.024)TLFGD(K,304.207).L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0.65</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0.52</a:t>
                      </a:r>
                      <a:endParaRPr>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0.52</a:t>
                      </a:r>
                      <a:endParaRPr>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b="1" lang="en" sz="1050">
                          <a:latin typeface="Consolas"/>
                          <a:ea typeface="Consolas"/>
                          <a:cs typeface="Consolas"/>
                          <a:sym typeface="Consolas"/>
                        </a:rPr>
                        <a:t>K.[304.207](L,-13.033)VNEVTEFA(K,304.207).T</a:t>
                      </a:r>
                      <a:endParaRPr b="1" sz="1050">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b="1" lang="en" sz="1050">
                          <a:latin typeface="Consolas"/>
                          <a:ea typeface="Consolas"/>
                          <a:cs typeface="Consolas"/>
                          <a:sym typeface="Consolas"/>
                        </a:rPr>
                        <a:t>0.02</a:t>
                      </a:r>
                      <a:endParaRPr b="1" sz="1050">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b="1" lang="en" sz="1050">
                          <a:latin typeface="Consolas"/>
                          <a:ea typeface="Consolas"/>
                          <a:cs typeface="Consolas"/>
                          <a:sym typeface="Consolas"/>
                        </a:rPr>
                        <a:t>0.03</a:t>
                      </a:r>
                      <a:endParaRPr b="1" sz="1050">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b="1" lang="en" sz="1050">
                          <a:latin typeface="Consolas"/>
                          <a:ea typeface="Consolas"/>
                          <a:cs typeface="Consolas"/>
                          <a:sym typeface="Consolas"/>
                        </a:rPr>
                        <a:t>0.03</a:t>
                      </a:r>
                      <a:endParaRPr b="1" sz="1050">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K.[304.207](S,300.207)LHTLFGD(K,304.207).L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0.98</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0.70</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0.70</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K.[304.207]DVFLG(M,16.508)FLYEYAR.R</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0.65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0.64</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11900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K.{29.027}[304.207]T(C,57.021)VADESAEN(C,57.021)D(K,304.207).S</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0.22</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0.45</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K.[304.207]LLDN(W,19.997)DSVTSTFS(K,304.207).L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0.29</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0.29</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A.[304.207]VSEHEAT(K,304.207).C</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0.48</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0.45</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M.[304.207](P,39.161)ADLPSLAADFVES(K,304.207).D</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0.90</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0.73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0.74</a:t>
                      </a:r>
                      <a:endParaRPr sz="1050">
                        <a:solidFill>
                          <a:schemeClr val="accent2"/>
                        </a:solidFill>
                        <a:highlight>
                          <a:srgbClr val="FFFFFF"/>
                        </a:highlight>
                        <a:latin typeface="Consolas"/>
                        <a:ea typeface="Consolas"/>
                        <a:cs typeface="Consolas"/>
                        <a:sym typeface="Consolas"/>
                      </a:endParaRPr>
                    </a:p>
                  </a:txBody>
                  <a:tcPr marT="91425" marB="91425" marR="91425" marL="91425"/>
                </a:tc>
              </a:tr>
            </a:tbl>
          </a:graphicData>
        </a:graphic>
      </p:graphicFrame>
      <p:pic>
        <p:nvPicPr>
          <p:cNvPr id="132" name="Google Shape;132;p23"/>
          <p:cNvPicPr preferRelativeResize="0"/>
          <p:nvPr/>
        </p:nvPicPr>
        <p:blipFill>
          <a:blip r:embed="rId3">
            <a:alphaModFix/>
          </a:blip>
          <a:stretch>
            <a:fillRect/>
          </a:stretch>
        </p:blipFill>
        <p:spPr>
          <a:xfrm>
            <a:off x="605225" y="745375"/>
            <a:ext cx="7728057" cy="413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1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Disease and class association</a:t>
            </a:r>
            <a:r>
              <a:rPr lang="en"/>
              <a:t> - Model 2</a:t>
            </a:r>
            <a:endParaRPr/>
          </a:p>
        </p:txBody>
      </p:sp>
      <p:graphicFrame>
        <p:nvGraphicFramePr>
          <p:cNvPr id="138" name="Google Shape;138;p24"/>
          <p:cNvGraphicFramePr/>
          <p:nvPr/>
        </p:nvGraphicFramePr>
        <p:xfrm>
          <a:off x="492525" y="849610"/>
          <a:ext cx="3000000" cy="3000000"/>
        </p:xfrm>
        <a:graphic>
          <a:graphicData uri="http://schemas.openxmlformats.org/drawingml/2006/table">
            <a:tbl>
              <a:tblPr>
                <a:noFill/>
                <a:tableStyleId>{C1563136-AAB5-4C5F-952E-1C21D6C391D3}</a:tableStyleId>
              </a:tblPr>
              <a:tblGrid>
                <a:gridCol w="4603475"/>
                <a:gridCol w="954075"/>
                <a:gridCol w="1232125"/>
                <a:gridCol w="1330150"/>
              </a:tblGrid>
              <a:tr h="129825">
                <a:tc>
                  <a:txBody>
                    <a:bodyPr/>
                    <a:lstStyle/>
                    <a:p>
                      <a:pPr indent="0" lvl="0" marL="0" rtl="0" algn="l">
                        <a:spcBef>
                          <a:spcPts val="0"/>
                        </a:spcBef>
                        <a:spcAft>
                          <a:spcPts val="0"/>
                        </a:spcAft>
                        <a:buNone/>
                      </a:pPr>
                      <a:r>
                        <a:rPr b="1" lang="en" sz="1200"/>
                        <a:t>Peptide</a:t>
                      </a:r>
                      <a:endParaRPr b="1" sz="1200"/>
                    </a:p>
                  </a:txBody>
                  <a:tcPr marT="91425" marB="91425" marR="91425" marL="91425"/>
                </a:tc>
                <a:tc>
                  <a:txBody>
                    <a:bodyPr/>
                    <a:lstStyle/>
                    <a:p>
                      <a:pPr indent="0" lvl="0" marL="0" rtl="0" algn="l">
                        <a:spcBef>
                          <a:spcPts val="0"/>
                        </a:spcBef>
                        <a:spcAft>
                          <a:spcPts val="0"/>
                        </a:spcAft>
                        <a:buNone/>
                      </a:pPr>
                      <a:r>
                        <a:rPr b="1" lang="en" sz="1200"/>
                        <a:t>T-test</a:t>
                      </a:r>
                      <a:endParaRPr b="1" sz="1200"/>
                    </a:p>
                  </a:txBody>
                  <a:tcPr marT="91425" marB="91425" marR="91425" marL="91425"/>
                </a:tc>
                <a:tc>
                  <a:txBody>
                    <a:bodyPr/>
                    <a:lstStyle/>
                    <a:p>
                      <a:pPr indent="0" lvl="0" marL="0" rtl="0" algn="l">
                        <a:spcBef>
                          <a:spcPts val="0"/>
                        </a:spcBef>
                        <a:spcAft>
                          <a:spcPts val="0"/>
                        </a:spcAft>
                        <a:buNone/>
                      </a:pPr>
                      <a:r>
                        <a:rPr b="1" lang="en" sz="1200"/>
                        <a:t>Mann-Whitney rank test</a:t>
                      </a:r>
                      <a:endParaRPr b="1" sz="1200"/>
                    </a:p>
                  </a:txBody>
                  <a:tcPr marT="91425" marB="91425" marR="91425" marL="91425"/>
                </a:tc>
                <a:tc>
                  <a:txBody>
                    <a:bodyPr/>
                    <a:lstStyle/>
                    <a:p>
                      <a:pPr indent="0" lvl="0" marL="0" rtl="0" algn="l">
                        <a:spcBef>
                          <a:spcPts val="0"/>
                        </a:spcBef>
                        <a:spcAft>
                          <a:spcPts val="0"/>
                        </a:spcAft>
                        <a:buNone/>
                      </a:pPr>
                      <a:r>
                        <a:rPr b="1" lang="en" sz="1200"/>
                        <a:t>Wilcoxon Rank Sum test</a:t>
                      </a:r>
                      <a:endParaRPr b="1" sz="1200"/>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K.[304.207]SLHTLFGD(K,332.213)L(C,57.021)TVA.T</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7.16e-10</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2.09e-13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2.03e-13</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K.[304.207](S,143.085)LHTLFGD(K,304.207).L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1.38e-05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0.0003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0.0003</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R.{291.173}[304.207]ILGGHLDA(K,304.207).G</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1.32e-08</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1.53e-11</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1.48e-11</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K.[304.207]SLHTLFGD(K,330.707)L(C,57.021)TVA.T</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0.016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5.41e-11</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5.26e-11</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A.[304.207]VDSGNDVTDIADDG(C,57.021)P(K,304.207)PPEIAHGYVEHSVR.Y</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0.17</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0.001</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0.001</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K.[304.207](Y,265.169)TYETTLE(K,304.207).C</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0.002</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3.46e-05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3.47e-05</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119000">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R.[304.207]VGYVSG(W,13.983)GR.N</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0.0001</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5.55e-05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ctr">
                        <a:spcBef>
                          <a:spcPts val="0"/>
                        </a:spcBef>
                        <a:spcAft>
                          <a:spcPts val="0"/>
                        </a:spcAft>
                        <a:buNone/>
                      </a:pPr>
                      <a:r>
                        <a:rPr lang="en" sz="1050">
                          <a:solidFill>
                            <a:schemeClr val="accent2"/>
                          </a:solidFill>
                          <a:highlight>
                            <a:srgbClr val="FFFFFF"/>
                          </a:highlight>
                          <a:latin typeface="Consolas"/>
                          <a:ea typeface="Consolas"/>
                          <a:cs typeface="Consolas"/>
                          <a:sym typeface="Consolas"/>
                        </a:rPr>
                        <a:t>5.46e-05</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76200" marR="76200" rtl="0" algn="l">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K.[304.207](S,172.068)LHTLFGD(K,304.207).L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8.94e-06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4.83e-06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4.73e-06</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76200" marR="76200" rtl="0" algn="l">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E.[3</a:t>
                      </a:r>
                      <a:r>
                        <a:rPr lang="en" sz="1050">
                          <a:solidFill>
                            <a:schemeClr val="accent2"/>
                          </a:solidFill>
                          <a:highlight>
                            <a:srgbClr val="FFFFFF"/>
                          </a:highlight>
                          <a:latin typeface="Consolas"/>
                          <a:ea typeface="Consolas"/>
                          <a:cs typeface="Consolas"/>
                          <a:sym typeface="Consolas"/>
                        </a:rPr>
                        <a:t>0</a:t>
                      </a:r>
                      <a:r>
                        <a:rPr lang="en" sz="1050">
                          <a:solidFill>
                            <a:schemeClr val="accent2"/>
                          </a:solidFill>
                          <a:highlight>
                            <a:srgbClr val="FFFFFF"/>
                          </a:highlight>
                          <a:latin typeface="Consolas"/>
                          <a:ea typeface="Consolas"/>
                          <a:cs typeface="Consolas"/>
                          <a:sym typeface="Consolas"/>
                        </a:rPr>
                        <a:t>4.207](C,28.639)FLQH(K,304.207)DDNPNLPR.L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0.0003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0.0074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0.0088</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81150">
                <a:tc>
                  <a:txBody>
                    <a:bodyPr/>
                    <a:lstStyle/>
                    <a:p>
                      <a:pPr indent="0" lvl="0" marL="76200" marR="76200" rtl="0" algn="l">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K.[304.207](S,172.068)LHTLFGD(K,304.207).L</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8.94e-06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4.83e-06</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76200" marR="76200" rtl="0" algn="ctr">
                        <a:lnSpc>
                          <a:spcPct val="150001"/>
                        </a:lnSpc>
                        <a:spcBef>
                          <a:spcPts val="300"/>
                        </a:spcBef>
                        <a:spcAft>
                          <a:spcPts val="300"/>
                        </a:spcAft>
                        <a:buNone/>
                      </a:pPr>
                      <a:r>
                        <a:rPr lang="en" sz="1050">
                          <a:solidFill>
                            <a:schemeClr val="accent2"/>
                          </a:solidFill>
                          <a:highlight>
                            <a:srgbClr val="FFFFFF"/>
                          </a:highlight>
                          <a:latin typeface="Consolas"/>
                          <a:ea typeface="Consolas"/>
                          <a:cs typeface="Consolas"/>
                          <a:sym typeface="Consolas"/>
                        </a:rPr>
                        <a:t>4.73e-06</a:t>
                      </a:r>
                      <a:endParaRPr sz="1050">
                        <a:solidFill>
                          <a:schemeClr val="accent2"/>
                        </a:solidFill>
                        <a:highlight>
                          <a:srgbClr val="FFFFFF"/>
                        </a:highlight>
                        <a:latin typeface="Consolas"/>
                        <a:ea typeface="Consolas"/>
                        <a:cs typeface="Consolas"/>
                        <a:sym typeface="Consolas"/>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133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Disease and class association</a:t>
            </a:r>
            <a:endParaRPr/>
          </a:p>
        </p:txBody>
      </p:sp>
      <p:pic>
        <p:nvPicPr>
          <p:cNvPr id="144" name="Google Shape;144;p25"/>
          <p:cNvPicPr preferRelativeResize="0"/>
          <p:nvPr/>
        </p:nvPicPr>
        <p:blipFill rotWithShape="1">
          <a:blip r:embed="rId3">
            <a:alphaModFix/>
          </a:blip>
          <a:srcRect b="0" l="0" r="19478" t="0"/>
          <a:stretch/>
        </p:blipFill>
        <p:spPr>
          <a:xfrm>
            <a:off x="337726" y="738425"/>
            <a:ext cx="4056525" cy="3413875"/>
          </a:xfrm>
          <a:prstGeom prst="rect">
            <a:avLst/>
          </a:prstGeom>
          <a:noFill/>
          <a:ln>
            <a:noFill/>
          </a:ln>
        </p:spPr>
      </p:pic>
      <p:pic>
        <p:nvPicPr>
          <p:cNvPr id="145" name="Google Shape;145;p25"/>
          <p:cNvPicPr preferRelativeResize="0"/>
          <p:nvPr/>
        </p:nvPicPr>
        <p:blipFill>
          <a:blip r:embed="rId4">
            <a:alphaModFix/>
          </a:blip>
          <a:stretch>
            <a:fillRect/>
          </a:stretch>
        </p:blipFill>
        <p:spPr>
          <a:xfrm>
            <a:off x="4640425" y="723900"/>
            <a:ext cx="3731150" cy="3721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protein identification - Model 1</a:t>
            </a:r>
            <a:endParaRPr/>
          </a:p>
        </p:txBody>
      </p:sp>
      <p:sp>
        <p:nvSpPr>
          <p:cNvPr id="151" name="Google Shape;151;p26"/>
          <p:cNvSpPr/>
          <p:nvPr/>
        </p:nvSpPr>
        <p:spPr>
          <a:xfrm>
            <a:off x="747900" y="806025"/>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K.[304.207]GLEWVSGISWNSG(S,-0.934)IGYA.D</a:t>
            </a:r>
            <a:endParaRPr sz="1000">
              <a:latin typeface="Consolas"/>
              <a:ea typeface="Consolas"/>
              <a:cs typeface="Consolas"/>
              <a:sym typeface="Consolas"/>
            </a:endParaRPr>
          </a:p>
        </p:txBody>
      </p:sp>
      <p:sp>
        <p:nvSpPr>
          <p:cNvPr id="152" name="Google Shape;152;p26"/>
          <p:cNvSpPr/>
          <p:nvPr/>
        </p:nvSpPr>
        <p:spPr>
          <a:xfrm>
            <a:off x="747900" y="1214596"/>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K.[304.207]EFNAE(T,-18.005)FTFH.A</a:t>
            </a:r>
            <a:endParaRPr sz="1000">
              <a:latin typeface="Consolas"/>
              <a:ea typeface="Consolas"/>
              <a:cs typeface="Consolas"/>
              <a:sym typeface="Consolas"/>
            </a:endParaRPr>
          </a:p>
        </p:txBody>
      </p:sp>
      <p:sp>
        <p:nvSpPr>
          <p:cNvPr id="153" name="Google Shape;153;p26"/>
          <p:cNvSpPr/>
          <p:nvPr/>
        </p:nvSpPr>
        <p:spPr>
          <a:xfrm>
            <a:off x="747900" y="1623153"/>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300"/>
              </a:spcBef>
              <a:spcAft>
                <a:spcPts val="300"/>
              </a:spcAft>
              <a:buNone/>
            </a:pPr>
            <a:r>
              <a:rPr lang="en" sz="1000">
                <a:solidFill>
                  <a:srgbClr val="1D1C1D"/>
                </a:solidFill>
                <a:latin typeface="Consolas"/>
                <a:ea typeface="Consolas"/>
                <a:cs typeface="Consolas"/>
                <a:sym typeface="Consolas"/>
              </a:rPr>
              <a:t>K.[304.207]SL(H,57.024)TLFGD(K,304.207).L</a:t>
            </a:r>
            <a:endParaRPr sz="1000">
              <a:latin typeface="Consolas"/>
              <a:ea typeface="Consolas"/>
              <a:cs typeface="Consolas"/>
              <a:sym typeface="Consolas"/>
            </a:endParaRPr>
          </a:p>
        </p:txBody>
      </p:sp>
      <p:sp>
        <p:nvSpPr>
          <p:cNvPr id="154" name="Google Shape;154;p26"/>
          <p:cNvSpPr/>
          <p:nvPr/>
        </p:nvSpPr>
        <p:spPr>
          <a:xfrm>
            <a:off x="747900" y="203170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K.[304.207](L,-13.033)VNEVTEFA(K,304.207).T</a:t>
            </a:r>
            <a:endParaRPr sz="1000">
              <a:latin typeface="Consolas"/>
              <a:ea typeface="Consolas"/>
              <a:cs typeface="Consolas"/>
              <a:sym typeface="Consolas"/>
            </a:endParaRPr>
          </a:p>
        </p:txBody>
      </p:sp>
      <p:sp>
        <p:nvSpPr>
          <p:cNvPr id="155" name="Google Shape;155;p26"/>
          <p:cNvSpPr/>
          <p:nvPr/>
        </p:nvSpPr>
        <p:spPr>
          <a:xfrm>
            <a:off x="747900" y="2494096"/>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K.[304.207](S,300.207)LHTLFGD(K,304.207).L</a:t>
            </a:r>
            <a:endParaRPr sz="1000">
              <a:latin typeface="Consolas"/>
              <a:ea typeface="Consolas"/>
              <a:cs typeface="Consolas"/>
              <a:sym typeface="Consolas"/>
            </a:endParaRPr>
          </a:p>
        </p:txBody>
      </p:sp>
      <p:sp>
        <p:nvSpPr>
          <p:cNvPr id="156" name="Google Shape;156;p26"/>
          <p:cNvSpPr/>
          <p:nvPr/>
        </p:nvSpPr>
        <p:spPr>
          <a:xfrm>
            <a:off x="5894849" y="1627661"/>
            <a:ext cx="26076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sp|P01782|HV309_HUMAN</a:t>
            </a:r>
            <a:endParaRPr sz="1200">
              <a:latin typeface="Consolas"/>
              <a:ea typeface="Consolas"/>
              <a:cs typeface="Consolas"/>
              <a:sym typeface="Consolas"/>
            </a:endParaRPr>
          </a:p>
        </p:txBody>
      </p:sp>
      <p:sp>
        <p:nvSpPr>
          <p:cNvPr id="157" name="Google Shape;157;p26"/>
          <p:cNvSpPr/>
          <p:nvPr/>
        </p:nvSpPr>
        <p:spPr>
          <a:xfrm>
            <a:off x="5894849" y="2158090"/>
            <a:ext cx="26076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sp|P02768|ALBU_HUMAN</a:t>
            </a:r>
            <a:endParaRPr sz="1200">
              <a:latin typeface="Consolas"/>
              <a:ea typeface="Consolas"/>
              <a:cs typeface="Consolas"/>
              <a:sym typeface="Consolas"/>
            </a:endParaRPr>
          </a:p>
        </p:txBody>
      </p:sp>
      <p:sp>
        <p:nvSpPr>
          <p:cNvPr id="158" name="Google Shape;158;p26"/>
          <p:cNvSpPr/>
          <p:nvPr/>
        </p:nvSpPr>
        <p:spPr>
          <a:xfrm>
            <a:off x="5894849" y="2712364"/>
            <a:ext cx="26076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sp|P02647|APOA1_HUMAN</a:t>
            </a:r>
            <a:endParaRPr sz="1200">
              <a:latin typeface="Consolas"/>
              <a:ea typeface="Consolas"/>
              <a:cs typeface="Consolas"/>
              <a:sym typeface="Consolas"/>
            </a:endParaRPr>
          </a:p>
        </p:txBody>
      </p:sp>
      <p:sp>
        <p:nvSpPr>
          <p:cNvPr id="159" name="Google Shape;159;p26"/>
          <p:cNvSpPr/>
          <p:nvPr/>
        </p:nvSpPr>
        <p:spPr>
          <a:xfrm>
            <a:off x="5894849" y="3266637"/>
            <a:ext cx="26076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sp|P02787|TRFE_HUMAN</a:t>
            </a:r>
            <a:endParaRPr sz="1200">
              <a:latin typeface="Consolas"/>
              <a:ea typeface="Consolas"/>
              <a:cs typeface="Consolas"/>
              <a:sym typeface="Consolas"/>
            </a:endParaRPr>
          </a:p>
        </p:txBody>
      </p:sp>
      <p:sp>
        <p:nvSpPr>
          <p:cNvPr id="160" name="Google Shape;160;p26"/>
          <p:cNvSpPr/>
          <p:nvPr/>
        </p:nvSpPr>
        <p:spPr>
          <a:xfrm>
            <a:off x="747900" y="2934892"/>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K.[304.207]DVFLG(M,16.508)FLYEYAR.R</a:t>
            </a:r>
            <a:endParaRPr sz="1000">
              <a:latin typeface="Consolas"/>
              <a:ea typeface="Consolas"/>
              <a:cs typeface="Consolas"/>
              <a:sym typeface="Consolas"/>
            </a:endParaRPr>
          </a:p>
        </p:txBody>
      </p:sp>
      <p:sp>
        <p:nvSpPr>
          <p:cNvPr id="161" name="Google Shape;161;p26"/>
          <p:cNvSpPr/>
          <p:nvPr/>
        </p:nvSpPr>
        <p:spPr>
          <a:xfrm>
            <a:off x="747900" y="3314101"/>
            <a:ext cx="3752700" cy="327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K.{29.027}[304.207]T(C,57.021)VADESAEN(C,57.021)D(K,304.207).S</a:t>
            </a:r>
            <a:endParaRPr sz="1000">
              <a:latin typeface="Consolas"/>
              <a:ea typeface="Consolas"/>
              <a:cs typeface="Consolas"/>
              <a:sym typeface="Consolas"/>
            </a:endParaRPr>
          </a:p>
        </p:txBody>
      </p:sp>
      <p:sp>
        <p:nvSpPr>
          <p:cNvPr id="162" name="Google Shape;162;p26"/>
          <p:cNvSpPr/>
          <p:nvPr/>
        </p:nvSpPr>
        <p:spPr>
          <a:xfrm>
            <a:off x="747900" y="378720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K.[304.207]LLDN(W,19.997)DSVTSTFS(K,304.207).L</a:t>
            </a:r>
            <a:endParaRPr sz="1000">
              <a:latin typeface="Consolas"/>
              <a:ea typeface="Consolas"/>
              <a:cs typeface="Consolas"/>
              <a:sym typeface="Consolas"/>
            </a:endParaRPr>
          </a:p>
        </p:txBody>
      </p:sp>
      <p:sp>
        <p:nvSpPr>
          <p:cNvPr id="163" name="Google Shape;163;p26"/>
          <p:cNvSpPr/>
          <p:nvPr/>
        </p:nvSpPr>
        <p:spPr>
          <a:xfrm>
            <a:off x="747900" y="418885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A.[304.207]VSEHEAT(K,304.207).C</a:t>
            </a:r>
            <a:endParaRPr sz="1000">
              <a:latin typeface="Consolas"/>
              <a:ea typeface="Consolas"/>
              <a:cs typeface="Consolas"/>
              <a:sym typeface="Consolas"/>
            </a:endParaRPr>
          </a:p>
        </p:txBody>
      </p:sp>
      <p:sp>
        <p:nvSpPr>
          <p:cNvPr id="164" name="Google Shape;164;p26"/>
          <p:cNvSpPr/>
          <p:nvPr/>
        </p:nvSpPr>
        <p:spPr>
          <a:xfrm>
            <a:off x="747900" y="4590499"/>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1D1C1D"/>
                </a:solidFill>
                <a:latin typeface="Consolas"/>
                <a:ea typeface="Consolas"/>
                <a:cs typeface="Consolas"/>
                <a:sym typeface="Consolas"/>
              </a:rPr>
              <a:t>M.[304.207](P,39.161)ADLPSLAADFVES(K,304.207).D</a:t>
            </a:r>
            <a:endParaRPr sz="1000">
              <a:latin typeface="Consolas"/>
              <a:ea typeface="Consolas"/>
              <a:cs typeface="Consolas"/>
              <a:sym typeface="Consolas"/>
            </a:endParaRPr>
          </a:p>
        </p:txBody>
      </p:sp>
      <p:cxnSp>
        <p:nvCxnSpPr>
          <p:cNvPr id="165" name="Google Shape;165;p26"/>
          <p:cNvCxnSpPr>
            <a:stCxn id="151" idx="3"/>
            <a:endCxn id="156" idx="1"/>
          </p:cNvCxnSpPr>
          <p:nvPr/>
        </p:nvCxnSpPr>
        <p:spPr>
          <a:xfrm>
            <a:off x="4500600" y="922725"/>
            <a:ext cx="1394100" cy="8685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26"/>
          <p:cNvCxnSpPr>
            <a:endCxn id="157" idx="1"/>
          </p:cNvCxnSpPr>
          <p:nvPr/>
        </p:nvCxnSpPr>
        <p:spPr>
          <a:xfrm>
            <a:off x="4500749" y="1331440"/>
            <a:ext cx="1394100" cy="9903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26"/>
          <p:cNvCxnSpPr>
            <a:stCxn id="162" idx="3"/>
            <a:endCxn id="158" idx="1"/>
          </p:cNvCxnSpPr>
          <p:nvPr/>
        </p:nvCxnSpPr>
        <p:spPr>
          <a:xfrm flipH="1" rot="10800000">
            <a:off x="4500600" y="2876100"/>
            <a:ext cx="1394100" cy="10278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6"/>
          <p:cNvCxnSpPr>
            <a:stCxn id="163" idx="3"/>
            <a:endCxn id="159" idx="1"/>
          </p:cNvCxnSpPr>
          <p:nvPr/>
        </p:nvCxnSpPr>
        <p:spPr>
          <a:xfrm flipH="1" rot="10800000">
            <a:off x="4500600" y="3430150"/>
            <a:ext cx="1394100" cy="8754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6"/>
          <p:cNvCxnSpPr>
            <a:stCxn id="153" idx="3"/>
            <a:endCxn id="157" idx="1"/>
          </p:cNvCxnSpPr>
          <p:nvPr/>
        </p:nvCxnSpPr>
        <p:spPr>
          <a:xfrm>
            <a:off x="4500600" y="1739853"/>
            <a:ext cx="1394100" cy="5820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6"/>
          <p:cNvCxnSpPr>
            <a:stCxn id="154" idx="3"/>
            <a:endCxn id="157" idx="1"/>
          </p:cNvCxnSpPr>
          <p:nvPr/>
        </p:nvCxnSpPr>
        <p:spPr>
          <a:xfrm>
            <a:off x="4500600" y="2148400"/>
            <a:ext cx="1394100" cy="1734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6"/>
          <p:cNvCxnSpPr>
            <a:stCxn id="155" idx="3"/>
            <a:endCxn id="157" idx="1"/>
          </p:cNvCxnSpPr>
          <p:nvPr/>
        </p:nvCxnSpPr>
        <p:spPr>
          <a:xfrm flipH="1" rot="10800000">
            <a:off x="4500600" y="2321596"/>
            <a:ext cx="1394100" cy="2892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6"/>
          <p:cNvCxnSpPr>
            <a:stCxn id="160" idx="3"/>
            <a:endCxn id="157" idx="1"/>
          </p:cNvCxnSpPr>
          <p:nvPr/>
        </p:nvCxnSpPr>
        <p:spPr>
          <a:xfrm flipH="1" rot="10800000">
            <a:off x="4500600" y="2321692"/>
            <a:ext cx="1394100" cy="7299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6"/>
          <p:cNvCxnSpPr>
            <a:stCxn id="161" idx="3"/>
            <a:endCxn id="157" idx="1"/>
          </p:cNvCxnSpPr>
          <p:nvPr/>
        </p:nvCxnSpPr>
        <p:spPr>
          <a:xfrm flipH="1" rot="10800000">
            <a:off x="4500600" y="2321851"/>
            <a:ext cx="1394100" cy="11559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6"/>
          <p:cNvCxnSpPr>
            <a:stCxn id="164" idx="3"/>
            <a:endCxn id="157" idx="1"/>
          </p:cNvCxnSpPr>
          <p:nvPr/>
        </p:nvCxnSpPr>
        <p:spPr>
          <a:xfrm flipH="1" rot="10800000">
            <a:off x="4500600" y="2321599"/>
            <a:ext cx="1394100" cy="238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protein identification - Model 2</a:t>
            </a:r>
            <a:endParaRPr/>
          </a:p>
        </p:txBody>
      </p:sp>
      <p:sp>
        <p:nvSpPr>
          <p:cNvPr id="180" name="Google Shape;180;p27"/>
          <p:cNvSpPr/>
          <p:nvPr/>
        </p:nvSpPr>
        <p:spPr>
          <a:xfrm>
            <a:off x="747900" y="806025"/>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K.[304.207]SLHTLFGD(K,332.213)L(C,57.021)TVA.T</a:t>
            </a:r>
            <a:endParaRPr sz="1000">
              <a:latin typeface="Consolas"/>
              <a:ea typeface="Consolas"/>
              <a:cs typeface="Consolas"/>
              <a:sym typeface="Consolas"/>
            </a:endParaRPr>
          </a:p>
        </p:txBody>
      </p:sp>
      <p:sp>
        <p:nvSpPr>
          <p:cNvPr id="181" name="Google Shape;181;p27"/>
          <p:cNvSpPr/>
          <p:nvPr/>
        </p:nvSpPr>
        <p:spPr>
          <a:xfrm>
            <a:off x="747900" y="1214596"/>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K.[304.207](S,143.085)LHTLFGD(K,304.207).L</a:t>
            </a:r>
            <a:endParaRPr sz="1000">
              <a:latin typeface="Consolas"/>
              <a:ea typeface="Consolas"/>
              <a:cs typeface="Consolas"/>
              <a:sym typeface="Consolas"/>
            </a:endParaRPr>
          </a:p>
        </p:txBody>
      </p:sp>
      <p:sp>
        <p:nvSpPr>
          <p:cNvPr id="182" name="Google Shape;182;p27"/>
          <p:cNvSpPr/>
          <p:nvPr/>
        </p:nvSpPr>
        <p:spPr>
          <a:xfrm>
            <a:off x="747900" y="1623153"/>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300"/>
              </a:spcBef>
              <a:spcAft>
                <a:spcPts val="300"/>
              </a:spcAft>
              <a:buNone/>
            </a:pPr>
            <a:r>
              <a:rPr lang="en" sz="900">
                <a:solidFill>
                  <a:srgbClr val="1D1C1D"/>
                </a:solidFill>
                <a:latin typeface="Consolas"/>
                <a:ea typeface="Consolas"/>
                <a:cs typeface="Consolas"/>
                <a:sym typeface="Consolas"/>
              </a:rPr>
              <a:t>R.{291.173}[304.207]ILGGHLDA(K,304.207).G</a:t>
            </a:r>
            <a:endParaRPr sz="1000">
              <a:latin typeface="Consolas"/>
              <a:ea typeface="Consolas"/>
              <a:cs typeface="Consolas"/>
              <a:sym typeface="Consolas"/>
            </a:endParaRPr>
          </a:p>
        </p:txBody>
      </p:sp>
      <p:sp>
        <p:nvSpPr>
          <p:cNvPr id="183" name="Google Shape;183;p27"/>
          <p:cNvSpPr/>
          <p:nvPr/>
        </p:nvSpPr>
        <p:spPr>
          <a:xfrm>
            <a:off x="747900" y="203170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K.[304.207]SLHTLFGD(K,330.707)L(C,57.021)TVA.T</a:t>
            </a:r>
            <a:endParaRPr sz="1000">
              <a:latin typeface="Consolas"/>
              <a:ea typeface="Consolas"/>
              <a:cs typeface="Consolas"/>
              <a:sym typeface="Consolas"/>
            </a:endParaRPr>
          </a:p>
        </p:txBody>
      </p:sp>
      <p:sp>
        <p:nvSpPr>
          <p:cNvPr id="184" name="Google Shape;184;p27"/>
          <p:cNvSpPr/>
          <p:nvPr/>
        </p:nvSpPr>
        <p:spPr>
          <a:xfrm>
            <a:off x="747900" y="2436351"/>
            <a:ext cx="3752700" cy="327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A.[304.207]VDSGNDVTDIADDG(C,57.021)P(K,304.207)PPEIAHGYVEHSVR.Y</a:t>
            </a:r>
            <a:endParaRPr sz="1000">
              <a:latin typeface="Consolas"/>
              <a:ea typeface="Consolas"/>
              <a:cs typeface="Consolas"/>
              <a:sym typeface="Consolas"/>
            </a:endParaRPr>
          </a:p>
        </p:txBody>
      </p:sp>
      <p:sp>
        <p:nvSpPr>
          <p:cNvPr id="185" name="Google Shape;185;p27"/>
          <p:cNvSpPr/>
          <p:nvPr/>
        </p:nvSpPr>
        <p:spPr>
          <a:xfrm>
            <a:off x="5758950" y="1627650"/>
            <a:ext cx="27435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sp|P02768|ALBU_HUMAN</a:t>
            </a:r>
            <a:endParaRPr sz="1200">
              <a:solidFill>
                <a:srgbClr val="1D1C1D"/>
              </a:solidFill>
              <a:latin typeface="Consolas"/>
              <a:ea typeface="Consolas"/>
              <a:cs typeface="Consolas"/>
              <a:sym typeface="Consolas"/>
            </a:endParaRPr>
          </a:p>
        </p:txBody>
      </p:sp>
      <p:sp>
        <p:nvSpPr>
          <p:cNvPr id="186" name="Google Shape;186;p27"/>
          <p:cNvSpPr/>
          <p:nvPr/>
        </p:nvSpPr>
        <p:spPr>
          <a:xfrm>
            <a:off x="5758950" y="2158100"/>
            <a:ext cx="27435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sp|P00738|HPT_HUMAN</a:t>
            </a:r>
            <a:endParaRPr sz="1200">
              <a:latin typeface="Consolas"/>
              <a:ea typeface="Consolas"/>
              <a:cs typeface="Consolas"/>
              <a:sym typeface="Consolas"/>
            </a:endParaRPr>
          </a:p>
        </p:txBody>
      </p:sp>
      <p:sp>
        <p:nvSpPr>
          <p:cNvPr id="187" name="Google Shape;187;p27"/>
          <p:cNvSpPr/>
          <p:nvPr/>
        </p:nvSpPr>
        <p:spPr>
          <a:xfrm>
            <a:off x="5758850" y="2712375"/>
            <a:ext cx="27435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tr|A0A087WWT3|A0A087WWT3_HUMAN</a:t>
            </a:r>
            <a:endParaRPr sz="1200">
              <a:latin typeface="Consolas"/>
              <a:ea typeface="Consolas"/>
              <a:cs typeface="Consolas"/>
              <a:sym typeface="Consolas"/>
            </a:endParaRPr>
          </a:p>
        </p:txBody>
      </p:sp>
      <p:sp>
        <p:nvSpPr>
          <p:cNvPr id="188" name="Google Shape;188;p27"/>
          <p:cNvSpPr/>
          <p:nvPr/>
        </p:nvSpPr>
        <p:spPr>
          <a:xfrm>
            <a:off x="5758950" y="3266625"/>
            <a:ext cx="2743500" cy="3273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D1C1D"/>
                </a:solidFill>
                <a:latin typeface="Consolas"/>
                <a:ea typeface="Consolas"/>
                <a:cs typeface="Consolas"/>
                <a:sym typeface="Consolas"/>
              </a:rPr>
              <a:t>tr|A0A0C4DGB6|A0A0C4DGB6_HUMAN</a:t>
            </a:r>
            <a:endParaRPr sz="1200">
              <a:latin typeface="Consolas"/>
              <a:ea typeface="Consolas"/>
              <a:cs typeface="Consolas"/>
              <a:sym typeface="Consolas"/>
            </a:endParaRPr>
          </a:p>
        </p:txBody>
      </p:sp>
      <p:sp>
        <p:nvSpPr>
          <p:cNvPr id="189" name="Google Shape;189;p27"/>
          <p:cNvSpPr/>
          <p:nvPr/>
        </p:nvSpPr>
        <p:spPr>
          <a:xfrm>
            <a:off x="747900" y="2934892"/>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K.[304.207](Y,265.169)TYETTLE(K,304.207).C</a:t>
            </a:r>
            <a:endParaRPr sz="1000">
              <a:latin typeface="Consolas"/>
              <a:ea typeface="Consolas"/>
              <a:cs typeface="Consolas"/>
              <a:sym typeface="Consolas"/>
            </a:endParaRPr>
          </a:p>
        </p:txBody>
      </p:sp>
      <p:sp>
        <p:nvSpPr>
          <p:cNvPr id="190" name="Google Shape;190;p27"/>
          <p:cNvSpPr/>
          <p:nvPr/>
        </p:nvSpPr>
        <p:spPr>
          <a:xfrm>
            <a:off x="747900" y="336105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R.[304.207]VGYVSG(W,13.983)GR.N</a:t>
            </a:r>
            <a:endParaRPr sz="1000">
              <a:latin typeface="Consolas"/>
              <a:ea typeface="Consolas"/>
              <a:cs typeface="Consolas"/>
              <a:sym typeface="Consolas"/>
            </a:endParaRPr>
          </a:p>
        </p:txBody>
      </p:sp>
      <p:sp>
        <p:nvSpPr>
          <p:cNvPr id="191" name="Google Shape;191;p27"/>
          <p:cNvSpPr/>
          <p:nvPr/>
        </p:nvSpPr>
        <p:spPr>
          <a:xfrm>
            <a:off x="747900" y="3787200"/>
            <a:ext cx="3752700" cy="3273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K.[304.207]ADD(K,304.207)ET(C,57.021)FAEE(P,184.096)TMRIRER(K,304.207).-</a:t>
            </a:r>
            <a:endParaRPr sz="1000">
              <a:latin typeface="Consolas"/>
              <a:ea typeface="Consolas"/>
              <a:cs typeface="Consolas"/>
              <a:sym typeface="Consolas"/>
            </a:endParaRPr>
          </a:p>
        </p:txBody>
      </p:sp>
      <p:sp>
        <p:nvSpPr>
          <p:cNvPr id="192" name="Google Shape;192;p27"/>
          <p:cNvSpPr/>
          <p:nvPr/>
        </p:nvSpPr>
        <p:spPr>
          <a:xfrm>
            <a:off x="747900" y="4307250"/>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E.[304.207](C,28.639)FLQH(K,304.207)DDNPNLPR.L</a:t>
            </a:r>
            <a:endParaRPr sz="1000">
              <a:latin typeface="Consolas"/>
              <a:ea typeface="Consolas"/>
              <a:cs typeface="Consolas"/>
              <a:sym typeface="Consolas"/>
            </a:endParaRPr>
          </a:p>
        </p:txBody>
      </p:sp>
      <p:sp>
        <p:nvSpPr>
          <p:cNvPr id="193" name="Google Shape;193;p27"/>
          <p:cNvSpPr/>
          <p:nvPr/>
        </p:nvSpPr>
        <p:spPr>
          <a:xfrm>
            <a:off x="747900" y="4733399"/>
            <a:ext cx="3752700" cy="233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1D1C1D"/>
                </a:solidFill>
                <a:latin typeface="Consolas"/>
                <a:ea typeface="Consolas"/>
                <a:cs typeface="Consolas"/>
                <a:sym typeface="Consolas"/>
              </a:rPr>
              <a:t>K.[304.207](S,172.068)LHTLFGD(K,304.207).L</a:t>
            </a:r>
            <a:endParaRPr sz="1000">
              <a:latin typeface="Consolas"/>
              <a:ea typeface="Consolas"/>
              <a:cs typeface="Consolas"/>
              <a:sym typeface="Consolas"/>
            </a:endParaRPr>
          </a:p>
        </p:txBody>
      </p:sp>
      <p:cxnSp>
        <p:nvCxnSpPr>
          <p:cNvPr id="194" name="Google Shape;194;p27"/>
          <p:cNvCxnSpPr>
            <a:stCxn id="182" idx="3"/>
            <a:endCxn id="186" idx="1"/>
          </p:cNvCxnSpPr>
          <p:nvPr/>
        </p:nvCxnSpPr>
        <p:spPr>
          <a:xfrm>
            <a:off x="4500600" y="1739853"/>
            <a:ext cx="1258500" cy="5820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7"/>
          <p:cNvCxnSpPr>
            <a:stCxn id="180" idx="3"/>
            <a:endCxn id="185" idx="1"/>
          </p:cNvCxnSpPr>
          <p:nvPr/>
        </p:nvCxnSpPr>
        <p:spPr>
          <a:xfrm>
            <a:off x="4500600" y="922725"/>
            <a:ext cx="1258500" cy="8685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27"/>
          <p:cNvCxnSpPr>
            <a:stCxn id="181" idx="3"/>
            <a:endCxn id="185" idx="1"/>
          </p:cNvCxnSpPr>
          <p:nvPr/>
        </p:nvCxnSpPr>
        <p:spPr>
          <a:xfrm>
            <a:off x="4500600" y="1331296"/>
            <a:ext cx="1258500" cy="4599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7"/>
          <p:cNvCxnSpPr>
            <a:stCxn id="183" idx="3"/>
            <a:endCxn id="185" idx="1"/>
          </p:cNvCxnSpPr>
          <p:nvPr/>
        </p:nvCxnSpPr>
        <p:spPr>
          <a:xfrm flipH="1" rot="10800000">
            <a:off x="4500600" y="1791400"/>
            <a:ext cx="1258500" cy="3570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27"/>
          <p:cNvCxnSpPr>
            <a:stCxn id="184" idx="3"/>
            <a:endCxn id="186" idx="1"/>
          </p:cNvCxnSpPr>
          <p:nvPr/>
        </p:nvCxnSpPr>
        <p:spPr>
          <a:xfrm flipH="1" rot="10800000">
            <a:off x="4500600" y="2321601"/>
            <a:ext cx="1258500" cy="27840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27"/>
          <p:cNvCxnSpPr>
            <a:stCxn id="189" idx="3"/>
            <a:endCxn id="187" idx="1"/>
          </p:cNvCxnSpPr>
          <p:nvPr/>
        </p:nvCxnSpPr>
        <p:spPr>
          <a:xfrm flipH="1" rot="10800000">
            <a:off x="4500600" y="2876092"/>
            <a:ext cx="1258200" cy="1755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27"/>
          <p:cNvCxnSpPr>
            <a:stCxn id="190" idx="3"/>
            <a:endCxn id="186" idx="1"/>
          </p:cNvCxnSpPr>
          <p:nvPr/>
        </p:nvCxnSpPr>
        <p:spPr>
          <a:xfrm flipH="1" rot="10800000">
            <a:off x="4500600" y="2321850"/>
            <a:ext cx="1258500" cy="11559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27"/>
          <p:cNvCxnSpPr>
            <a:stCxn id="191" idx="3"/>
            <a:endCxn id="188" idx="1"/>
          </p:cNvCxnSpPr>
          <p:nvPr/>
        </p:nvCxnSpPr>
        <p:spPr>
          <a:xfrm flipH="1" rot="10800000">
            <a:off x="4500600" y="3430350"/>
            <a:ext cx="1258500" cy="5205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27"/>
          <p:cNvCxnSpPr>
            <a:stCxn id="192" idx="3"/>
            <a:endCxn id="185" idx="1"/>
          </p:cNvCxnSpPr>
          <p:nvPr/>
        </p:nvCxnSpPr>
        <p:spPr>
          <a:xfrm flipH="1" rot="10800000">
            <a:off x="4500600" y="1791150"/>
            <a:ext cx="1258500" cy="26328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27"/>
          <p:cNvCxnSpPr>
            <a:stCxn id="193" idx="3"/>
            <a:endCxn id="185" idx="1"/>
          </p:cNvCxnSpPr>
          <p:nvPr/>
        </p:nvCxnSpPr>
        <p:spPr>
          <a:xfrm flipH="1" rot="10800000">
            <a:off x="4500600" y="1791299"/>
            <a:ext cx="1258500" cy="30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peptide/variant-level DA</a:t>
            </a:r>
            <a:endParaRPr/>
          </a:p>
        </p:txBody>
      </p:sp>
      <p:pic>
        <p:nvPicPr>
          <p:cNvPr id="209" name="Google Shape;209;p28"/>
          <p:cNvPicPr preferRelativeResize="0"/>
          <p:nvPr/>
        </p:nvPicPr>
        <p:blipFill>
          <a:blip r:embed="rId3">
            <a:alphaModFix/>
          </a:blip>
          <a:stretch>
            <a:fillRect/>
          </a:stretch>
        </p:blipFill>
        <p:spPr>
          <a:xfrm>
            <a:off x="6188474" y="2133600"/>
            <a:ext cx="2771775" cy="2247900"/>
          </a:xfrm>
          <a:prstGeom prst="rect">
            <a:avLst/>
          </a:prstGeom>
          <a:noFill/>
          <a:ln>
            <a:noFill/>
          </a:ln>
        </p:spPr>
      </p:pic>
      <p:sp>
        <p:nvSpPr>
          <p:cNvPr id="210" name="Google Shape;210;p28"/>
          <p:cNvSpPr txBox="1"/>
          <p:nvPr/>
        </p:nvSpPr>
        <p:spPr>
          <a:xfrm>
            <a:off x="6275000" y="1465038"/>
            <a:ext cx="2607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gjehgfuegfgihfirfhirufhiriu</a:t>
            </a:r>
            <a:endParaRPr sz="700">
              <a:solidFill>
                <a:schemeClr val="lt1"/>
              </a:solidFill>
            </a:endParaRPr>
          </a:p>
        </p:txBody>
      </p:sp>
      <p:sp>
        <p:nvSpPr>
          <p:cNvPr id="211" name="Google Shape;211;p28"/>
          <p:cNvSpPr txBox="1"/>
          <p:nvPr/>
        </p:nvSpPr>
        <p:spPr>
          <a:xfrm>
            <a:off x="6275000" y="1890675"/>
            <a:ext cx="26853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latin typeface="Trebuchet MS"/>
                <a:ea typeface="Trebuchet MS"/>
                <a:cs typeface="Trebuchet MS"/>
                <a:sym typeface="Trebuchet MS"/>
              </a:rPr>
              <a:t>Unmod sequence: .SLHTLFGDKLCTVA.</a:t>
            </a:r>
            <a:endParaRPr/>
          </a:p>
        </p:txBody>
      </p:sp>
      <p:sp>
        <p:nvSpPr>
          <p:cNvPr id="212" name="Google Shape;212;p28"/>
          <p:cNvSpPr txBox="1"/>
          <p:nvPr/>
        </p:nvSpPr>
        <p:spPr>
          <a:xfrm>
            <a:off x="827700" y="4371625"/>
            <a:ext cx="420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75% other modified variants of the same sequence are not DA</a:t>
            </a:r>
            <a:endParaRPr sz="1100"/>
          </a:p>
        </p:txBody>
      </p:sp>
      <p:sp>
        <p:nvSpPr>
          <p:cNvPr id="213" name="Google Shape;213;p28"/>
          <p:cNvSpPr txBox="1"/>
          <p:nvPr/>
        </p:nvSpPr>
        <p:spPr>
          <a:xfrm>
            <a:off x="6671775" y="4381450"/>
            <a:ext cx="200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 = 0.12</a:t>
            </a:r>
            <a:endParaRPr sz="1100"/>
          </a:p>
          <a:p>
            <a:pPr indent="0" lvl="0" marL="0" rtl="0" algn="ctr">
              <a:spcBef>
                <a:spcPts val="0"/>
              </a:spcBef>
              <a:spcAft>
                <a:spcPts val="0"/>
              </a:spcAft>
              <a:buNone/>
            </a:pPr>
            <a:r>
              <a:rPr lang="en" sz="1100"/>
              <a:t>Unmodified peptide is not DA</a:t>
            </a:r>
            <a:endParaRPr sz="1100"/>
          </a:p>
        </p:txBody>
      </p:sp>
      <p:sp>
        <p:nvSpPr>
          <p:cNvPr id="214" name="Google Shape;214;p28"/>
          <p:cNvSpPr txBox="1"/>
          <p:nvPr/>
        </p:nvSpPr>
        <p:spPr>
          <a:xfrm>
            <a:off x="6728325" y="575450"/>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Variant-Level</a:t>
            </a:r>
            <a:endParaRPr>
              <a:solidFill>
                <a:srgbClr val="FF0000"/>
              </a:solidFill>
            </a:endParaRPr>
          </a:p>
        </p:txBody>
      </p:sp>
      <p:pic>
        <p:nvPicPr>
          <p:cNvPr id="215" name="Google Shape;215;p28"/>
          <p:cNvPicPr preferRelativeResize="0"/>
          <p:nvPr/>
        </p:nvPicPr>
        <p:blipFill>
          <a:blip r:embed="rId4">
            <a:alphaModFix/>
          </a:blip>
          <a:stretch>
            <a:fillRect/>
          </a:stretch>
        </p:blipFill>
        <p:spPr>
          <a:xfrm>
            <a:off x="387900" y="865325"/>
            <a:ext cx="5118343" cy="3353900"/>
          </a:xfrm>
          <a:prstGeom prst="rect">
            <a:avLst/>
          </a:prstGeom>
          <a:noFill/>
          <a:ln>
            <a:noFill/>
          </a:ln>
        </p:spPr>
      </p:pic>
      <p:sp>
        <p:nvSpPr>
          <p:cNvPr id="216" name="Google Shape;216;p28"/>
          <p:cNvSpPr txBox="1"/>
          <p:nvPr/>
        </p:nvSpPr>
        <p:spPr>
          <a:xfrm>
            <a:off x="5661550" y="936000"/>
            <a:ext cx="3298500" cy="73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latin typeface="Trebuchet MS"/>
                <a:ea typeface="Trebuchet MS"/>
                <a:cs typeface="Trebuchet MS"/>
                <a:sym typeface="Trebuchet MS"/>
              </a:rPr>
              <a:t>Peptides</a:t>
            </a:r>
            <a:r>
              <a:rPr lang="en"/>
              <a:t>: </a:t>
            </a:r>
            <a:r>
              <a:rPr lang="en" sz="900">
                <a:solidFill>
                  <a:srgbClr val="1D1C1D"/>
                </a:solidFill>
                <a:latin typeface="Consolas"/>
                <a:ea typeface="Consolas"/>
                <a:cs typeface="Consolas"/>
                <a:sym typeface="Consolas"/>
              </a:rPr>
              <a:t>K.[304.207]SLHTLFGD(K,332.213)L(C,57.021)TVA.T</a:t>
            </a:r>
            <a:endParaRPr sz="900">
              <a:solidFill>
                <a:srgbClr val="1D1C1D"/>
              </a:solidFill>
              <a:latin typeface="Consolas"/>
              <a:ea typeface="Consolas"/>
              <a:cs typeface="Consolas"/>
              <a:sym typeface="Consolas"/>
            </a:endParaRPr>
          </a:p>
          <a:p>
            <a:pPr indent="0" lvl="0" marL="0" rtl="0" algn="l">
              <a:spcBef>
                <a:spcPts val="0"/>
              </a:spcBef>
              <a:spcAft>
                <a:spcPts val="0"/>
              </a:spcAft>
              <a:buNone/>
            </a:pPr>
            <a:r>
              <a:rPr lang="en" sz="900">
                <a:solidFill>
                  <a:srgbClr val="1D1C1D"/>
                </a:solidFill>
                <a:latin typeface="Consolas"/>
                <a:ea typeface="Consolas"/>
                <a:cs typeface="Consolas"/>
                <a:sym typeface="Consolas"/>
              </a:rPr>
              <a:t>K.[304.207]SLHTLFGD(K,330.707)L(C,57.021)TVA.T</a:t>
            </a:r>
            <a:endParaRPr sz="900">
              <a:solidFill>
                <a:srgbClr val="1D1C1D"/>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9"/>
          <p:cNvPicPr preferRelativeResize="0"/>
          <p:nvPr/>
        </p:nvPicPr>
        <p:blipFill>
          <a:blip r:embed="rId3">
            <a:alphaModFix/>
          </a:blip>
          <a:stretch>
            <a:fillRect/>
          </a:stretch>
        </p:blipFill>
        <p:spPr>
          <a:xfrm>
            <a:off x="6148400" y="1968800"/>
            <a:ext cx="2486025" cy="2400300"/>
          </a:xfrm>
          <a:prstGeom prst="rect">
            <a:avLst/>
          </a:prstGeom>
          <a:noFill/>
          <a:ln>
            <a:noFill/>
          </a:ln>
        </p:spPr>
      </p:pic>
      <p:sp>
        <p:nvSpPr>
          <p:cNvPr id="222" name="Google Shape;222;p29"/>
          <p:cNvSpPr txBox="1"/>
          <p:nvPr/>
        </p:nvSpPr>
        <p:spPr>
          <a:xfrm>
            <a:off x="6209650" y="2051950"/>
            <a:ext cx="2607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gjehgfuegfgihfirfhirufhiriu</a:t>
            </a:r>
            <a:endParaRPr sz="700">
              <a:solidFill>
                <a:schemeClr val="lt1"/>
              </a:solidFill>
            </a:endParaRPr>
          </a:p>
        </p:txBody>
      </p:sp>
      <p:sp>
        <p:nvSpPr>
          <p:cNvPr id="223" name="Google Shape;223;p29"/>
          <p:cNvSpPr txBox="1"/>
          <p:nvPr/>
        </p:nvSpPr>
        <p:spPr>
          <a:xfrm>
            <a:off x="6612950" y="2220175"/>
            <a:ext cx="1731000" cy="434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p:txBody>
      </p:sp>
      <p:sp>
        <p:nvSpPr>
          <p:cNvPr id="224" name="Google Shape;224;p29"/>
          <p:cNvSpPr txBox="1"/>
          <p:nvPr/>
        </p:nvSpPr>
        <p:spPr>
          <a:xfrm>
            <a:off x="599100" y="4371625"/>
            <a:ext cx="420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62%</a:t>
            </a:r>
            <a:r>
              <a:rPr lang="en" sz="1100"/>
              <a:t> o</a:t>
            </a:r>
            <a:r>
              <a:rPr lang="en" sz="1100"/>
              <a:t>ther peptides of the same sequence are not DA (after we removed peptides with &gt; 45 missing values)</a:t>
            </a:r>
            <a:endParaRPr sz="1100"/>
          </a:p>
        </p:txBody>
      </p:sp>
      <p:sp>
        <p:nvSpPr>
          <p:cNvPr id="225" name="Google Shape;225;p29"/>
          <p:cNvSpPr txBox="1"/>
          <p:nvPr/>
        </p:nvSpPr>
        <p:spPr>
          <a:xfrm>
            <a:off x="6366975" y="4332275"/>
            <a:ext cx="2001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p = 1.48e-11</a:t>
            </a:r>
            <a:endParaRPr sz="1100"/>
          </a:p>
          <a:p>
            <a:pPr indent="0" lvl="0" marL="0" rtl="0" algn="ctr">
              <a:spcBef>
                <a:spcPts val="0"/>
              </a:spcBef>
              <a:spcAft>
                <a:spcPts val="0"/>
              </a:spcAft>
              <a:buNone/>
            </a:pPr>
            <a:r>
              <a:rPr lang="en" sz="1100"/>
              <a:t>Unmodified peptide is DA</a:t>
            </a:r>
            <a:endParaRPr sz="1100"/>
          </a:p>
        </p:txBody>
      </p:sp>
      <p:sp>
        <p:nvSpPr>
          <p:cNvPr id="226" name="Google Shape;226;p29"/>
          <p:cNvSpPr txBox="1"/>
          <p:nvPr/>
        </p:nvSpPr>
        <p:spPr>
          <a:xfrm>
            <a:off x="6728325" y="575450"/>
            <a:ext cx="127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Not variant l</a:t>
            </a:r>
            <a:r>
              <a:rPr lang="en">
                <a:solidFill>
                  <a:srgbClr val="FF0000"/>
                </a:solidFill>
              </a:rPr>
              <a:t>evel</a:t>
            </a:r>
            <a:endParaRPr>
              <a:solidFill>
                <a:srgbClr val="FF0000"/>
              </a:solidFill>
            </a:endParaRPr>
          </a:p>
        </p:txBody>
      </p:sp>
      <p:sp>
        <p:nvSpPr>
          <p:cNvPr id="227" name="Google Shape;227;p29"/>
          <p:cNvSpPr txBox="1"/>
          <p:nvPr/>
        </p:nvSpPr>
        <p:spPr>
          <a:xfrm>
            <a:off x="6209650" y="1968800"/>
            <a:ext cx="2607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gjehgfuegfgihfirfhirufhiriusd</a:t>
            </a:r>
            <a:endParaRPr sz="700">
              <a:solidFill>
                <a:schemeClr val="lt1"/>
              </a:solidFill>
            </a:endParaRPr>
          </a:p>
        </p:txBody>
      </p:sp>
      <p:sp>
        <p:nvSpPr>
          <p:cNvPr id="228" name="Google Shape;228;p2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peptide/variant-level DA</a:t>
            </a:r>
            <a:endParaRPr/>
          </a:p>
        </p:txBody>
      </p:sp>
      <p:pic>
        <p:nvPicPr>
          <p:cNvPr id="229" name="Google Shape;229;p29"/>
          <p:cNvPicPr preferRelativeResize="0"/>
          <p:nvPr/>
        </p:nvPicPr>
        <p:blipFill rotWithShape="1">
          <a:blip r:embed="rId4">
            <a:alphaModFix/>
          </a:blip>
          <a:srcRect b="-6723" l="0" r="-6723" t="0"/>
          <a:stretch/>
        </p:blipFill>
        <p:spPr>
          <a:xfrm>
            <a:off x="270375" y="657475"/>
            <a:ext cx="5693524" cy="3980275"/>
          </a:xfrm>
          <a:prstGeom prst="rect">
            <a:avLst/>
          </a:prstGeom>
          <a:noFill/>
          <a:ln>
            <a:noFill/>
          </a:ln>
        </p:spPr>
      </p:pic>
      <p:sp>
        <p:nvSpPr>
          <p:cNvPr id="230" name="Google Shape;230;p29"/>
          <p:cNvSpPr txBox="1"/>
          <p:nvPr/>
        </p:nvSpPr>
        <p:spPr>
          <a:xfrm>
            <a:off x="5718375" y="1340513"/>
            <a:ext cx="329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000">
                <a:latin typeface="Trebuchet MS"/>
                <a:ea typeface="Trebuchet MS"/>
                <a:cs typeface="Trebuchet MS"/>
                <a:sym typeface="Trebuchet MS"/>
              </a:rPr>
              <a:t>Peptide</a:t>
            </a:r>
            <a:r>
              <a:rPr lang="en"/>
              <a:t>: </a:t>
            </a:r>
            <a:r>
              <a:rPr lang="en" sz="900">
                <a:solidFill>
                  <a:srgbClr val="1D1C1D"/>
                </a:solidFill>
                <a:latin typeface="Consolas"/>
                <a:ea typeface="Consolas"/>
                <a:cs typeface="Consolas"/>
                <a:sym typeface="Consolas"/>
              </a:rPr>
              <a:t>R.{291.173}[304.207]ILGGHLDA(K,304.207).G</a:t>
            </a:r>
            <a:endParaRPr sz="900">
              <a:solidFill>
                <a:srgbClr val="1D1C1D"/>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nvSpPr>
        <p:spPr>
          <a:xfrm>
            <a:off x="5963900" y="1447800"/>
            <a:ext cx="2607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gjehgfuegfgihfirfhirufhiriu</a:t>
            </a:r>
            <a:endParaRPr sz="700">
              <a:solidFill>
                <a:schemeClr val="lt1"/>
              </a:solidFill>
            </a:endParaRPr>
          </a:p>
        </p:txBody>
      </p:sp>
      <p:sp>
        <p:nvSpPr>
          <p:cNvPr id="236" name="Google Shape;236;p30"/>
          <p:cNvSpPr txBox="1"/>
          <p:nvPr/>
        </p:nvSpPr>
        <p:spPr>
          <a:xfrm>
            <a:off x="4298800" y="2505950"/>
            <a:ext cx="4025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Trebuchet MS"/>
                <a:ea typeface="Trebuchet MS"/>
                <a:cs typeface="Trebuchet MS"/>
                <a:sym typeface="Trebuchet MS"/>
              </a:rPr>
              <a:t>Top protein: </a:t>
            </a:r>
            <a:r>
              <a:rPr lang="en" sz="1200">
                <a:solidFill>
                  <a:schemeClr val="dk1"/>
                </a:solidFill>
                <a:latin typeface="Consolas"/>
                <a:ea typeface="Consolas"/>
                <a:cs typeface="Consolas"/>
                <a:sym typeface="Consolas"/>
              </a:rPr>
              <a:t>sp|P00738|HPT_HUMAN</a:t>
            </a:r>
            <a:endParaRPr sz="1000">
              <a:latin typeface="Trebuchet MS"/>
              <a:ea typeface="Trebuchet MS"/>
              <a:cs typeface="Trebuchet MS"/>
              <a:sym typeface="Trebuchet MS"/>
            </a:endParaRPr>
          </a:p>
        </p:txBody>
      </p:sp>
      <p:sp>
        <p:nvSpPr>
          <p:cNvPr id="237" name="Google Shape;237;p30"/>
          <p:cNvSpPr txBox="1"/>
          <p:nvPr/>
        </p:nvSpPr>
        <p:spPr>
          <a:xfrm>
            <a:off x="4213675" y="3081425"/>
            <a:ext cx="4209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850 peptides of same protein with p &lt; 0.05</a:t>
            </a:r>
            <a:endParaRPr sz="1100"/>
          </a:p>
          <a:p>
            <a:pPr indent="0" lvl="0" marL="0" rtl="0" algn="l">
              <a:spcBef>
                <a:spcPts val="0"/>
              </a:spcBef>
              <a:spcAft>
                <a:spcPts val="0"/>
              </a:spcAft>
              <a:buNone/>
            </a:pPr>
            <a:r>
              <a:rPr lang="en" sz="1100"/>
              <a:t>1937 peptides of same protein with p &gt; 0.05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56</a:t>
            </a:r>
            <a:r>
              <a:rPr lang="en" sz="1100"/>
              <a:t>% </a:t>
            </a:r>
            <a:r>
              <a:rPr lang="en" sz="1100">
                <a:solidFill>
                  <a:schemeClr val="dk1"/>
                </a:solidFill>
              </a:rPr>
              <a:t>other peptides for the same protein</a:t>
            </a:r>
            <a:r>
              <a:rPr lang="en" sz="1100"/>
              <a:t> are not DA (after we removed peptides with &gt; 45 missing values)</a:t>
            </a:r>
            <a:endParaRPr sz="1100"/>
          </a:p>
        </p:txBody>
      </p:sp>
      <p:sp>
        <p:nvSpPr>
          <p:cNvPr id="238" name="Google Shape;238;p30"/>
          <p:cNvSpPr txBox="1"/>
          <p:nvPr/>
        </p:nvSpPr>
        <p:spPr>
          <a:xfrm>
            <a:off x="4289925" y="1032650"/>
            <a:ext cx="12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Peptide-Level</a:t>
            </a:r>
            <a:endParaRPr>
              <a:solidFill>
                <a:srgbClr val="FF0000"/>
              </a:solidFill>
            </a:endParaRPr>
          </a:p>
        </p:txBody>
      </p:sp>
      <p:sp>
        <p:nvSpPr>
          <p:cNvPr id="239" name="Google Shape;239;p3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peptide/variant-level DA</a:t>
            </a:r>
            <a:endParaRPr/>
          </a:p>
        </p:txBody>
      </p:sp>
      <p:pic>
        <p:nvPicPr>
          <p:cNvPr id="240" name="Google Shape;240;p30"/>
          <p:cNvPicPr preferRelativeResize="0"/>
          <p:nvPr/>
        </p:nvPicPr>
        <p:blipFill>
          <a:blip r:embed="rId3">
            <a:alphaModFix/>
          </a:blip>
          <a:stretch>
            <a:fillRect/>
          </a:stretch>
        </p:blipFill>
        <p:spPr>
          <a:xfrm>
            <a:off x="533400" y="712925"/>
            <a:ext cx="3168225" cy="4404227"/>
          </a:xfrm>
          <a:prstGeom prst="rect">
            <a:avLst/>
          </a:prstGeom>
          <a:noFill/>
          <a:ln>
            <a:noFill/>
          </a:ln>
        </p:spPr>
      </p:pic>
      <p:sp>
        <p:nvSpPr>
          <p:cNvPr id="241" name="Google Shape;241;p30"/>
          <p:cNvSpPr txBox="1"/>
          <p:nvPr/>
        </p:nvSpPr>
        <p:spPr>
          <a:xfrm>
            <a:off x="121925" y="1449050"/>
            <a:ext cx="33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protein-level DA</a:t>
            </a:r>
            <a:endParaRPr/>
          </a:p>
        </p:txBody>
      </p:sp>
      <p:sp>
        <p:nvSpPr>
          <p:cNvPr id="247" name="Google Shape;247;p31"/>
          <p:cNvSpPr txBox="1"/>
          <p:nvPr/>
        </p:nvSpPr>
        <p:spPr>
          <a:xfrm>
            <a:off x="6288425" y="1592900"/>
            <a:ext cx="2607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rPr>
              <a:t>gjehgfuegfgihfirfhirufhiriusd</a:t>
            </a:r>
            <a:endParaRPr sz="700">
              <a:solidFill>
                <a:schemeClr val="lt1"/>
              </a:solidFill>
            </a:endParaRPr>
          </a:p>
        </p:txBody>
      </p:sp>
      <p:sp>
        <p:nvSpPr>
          <p:cNvPr id="248" name="Google Shape;248;p31"/>
          <p:cNvSpPr txBox="1"/>
          <p:nvPr/>
        </p:nvSpPr>
        <p:spPr>
          <a:xfrm>
            <a:off x="6930125" y="1093925"/>
            <a:ext cx="20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No protein-level DA </a:t>
            </a:r>
            <a:endParaRPr>
              <a:solidFill>
                <a:srgbClr val="FF0000"/>
              </a:solidFill>
            </a:endParaRPr>
          </a:p>
        </p:txBody>
      </p:sp>
      <p:pic>
        <p:nvPicPr>
          <p:cNvPr id="249" name="Google Shape;249;p31"/>
          <p:cNvPicPr preferRelativeResize="0"/>
          <p:nvPr/>
        </p:nvPicPr>
        <p:blipFill>
          <a:blip r:embed="rId3">
            <a:alphaModFix/>
          </a:blip>
          <a:stretch>
            <a:fillRect/>
          </a:stretch>
        </p:blipFill>
        <p:spPr>
          <a:xfrm>
            <a:off x="310625" y="752750"/>
            <a:ext cx="2968102" cy="3346101"/>
          </a:xfrm>
          <a:prstGeom prst="rect">
            <a:avLst/>
          </a:prstGeom>
          <a:noFill/>
          <a:ln>
            <a:noFill/>
          </a:ln>
        </p:spPr>
      </p:pic>
      <p:pic>
        <p:nvPicPr>
          <p:cNvPr id="250" name="Google Shape;250;p31"/>
          <p:cNvPicPr preferRelativeResize="0"/>
          <p:nvPr/>
        </p:nvPicPr>
        <p:blipFill>
          <a:blip r:embed="rId4">
            <a:alphaModFix/>
          </a:blip>
          <a:stretch>
            <a:fillRect/>
          </a:stretch>
        </p:blipFill>
        <p:spPr>
          <a:xfrm>
            <a:off x="3625725" y="752750"/>
            <a:ext cx="3061000" cy="3469125"/>
          </a:xfrm>
          <a:prstGeom prst="rect">
            <a:avLst/>
          </a:prstGeom>
          <a:noFill/>
          <a:ln>
            <a:noFill/>
          </a:ln>
        </p:spPr>
      </p:pic>
      <p:sp>
        <p:nvSpPr>
          <p:cNvPr id="251" name="Google Shape;251;p31"/>
          <p:cNvSpPr txBox="1"/>
          <p:nvPr/>
        </p:nvSpPr>
        <p:spPr>
          <a:xfrm>
            <a:off x="339575" y="4084575"/>
            <a:ext cx="31962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AutoNum type="arabicPeriod"/>
            </a:pPr>
            <a:r>
              <a:rPr lang="en" sz="1000"/>
              <a:t>For each protein:</a:t>
            </a:r>
            <a:endParaRPr sz="1000"/>
          </a:p>
          <a:p>
            <a:pPr indent="-292100" lvl="1" marL="914400" rtl="0" algn="l">
              <a:spcBef>
                <a:spcPts val="0"/>
              </a:spcBef>
              <a:spcAft>
                <a:spcPts val="0"/>
              </a:spcAft>
              <a:buSzPts val="1000"/>
              <a:buAutoNum type="arabicPeriod"/>
            </a:pPr>
            <a:r>
              <a:rPr lang="en" sz="1000"/>
              <a:t>Remove peptides with &gt; 45 NAs</a:t>
            </a:r>
            <a:endParaRPr sz="1000"/>
          </a:p>
          <a:p>
            <a:pPr indent="-292100" lvl="1" marL="914400" rtl="0" algn="l">
              <a:spcBef>
                <a:spcPts val="0"/>
              </a:spcBef>
              <a:spcAft>
                <a:spcPts val="0"/>
              </a:spcAft>
              <a:buSzPts val="1000"/>
              <a:buAutoNum type="arabicPeriod"/>
            </a:pPr>
            <a:r>
              <a:rPr lang="en" sz="1000"/>
              <a:t>Find count of peptides with p&lt;0.05</a:t>
            </a:r>
            <a:endParaRPr sz="1000"/>
          </a:p>
          <a:p>
            <a:pPr indent="-292100" lvl="1" marL="914400" rtl="0" algn="l">
              <a:spcBef>
                <a:spcPts val="0"/>
              </a:spcBef>
              <a:spcAft>
                <a:spcPts val="0"/>
              </a:spcAft>
              <a:buSzPts val="1000"/>
              <a:buAutoNum type="arabicPeriod"/>
            </a:pPr>
            <a:r>
              <a:rPr lang="en" sz="1000">
                <a:highlight>
                  <a:srgbClr val="FFF2CC"/>
                </a:highlight>
              </a:rPr>
              <a:t>percent = count/(#peptides after 1.1)</a:t>
            </a:r>
            <a:endParaRPr sz="1000">
              <a:highlight>
                <a:srgbClr val="FFF2CC"/>
              </a:highlight>
            </a:endParaRPr>
          </a:p>
          <a:p>
            <a:pPr indent="-292100" lvl="1" marL="914400" rtl="0" algn="l">
              <a:spcBef>
                <a:spcPts val="0"/>
              </a:spcBef>
              <a:spcAft>
                <a:spcPts val="0"/>
              </a:spcAft>
              <a:buSzPts val="1000"/>
              <a:buAutoNum type="arabicPeriod"/>
            </a:pPr>
            <a:r>
              <a:rPr lang="en" sz="1000"/>
              <a:t>if percent &gt; 0.5, protein-level</a:t>
            </a:r>
            <a:endParaRPr sz="1000"/>
          </a:p>
        </p:txBody>
      </p:sp>
      <p:sp>
        <p:nvSpPr>
          <p:cNvPr id="252" name="Google Shape;252;p31"/>
          <p:cNvSpPr txBox="1"/>
          <p:nvPr/>
        </p:nvSpPr>
        <p:spPr>
          <a:xfrm>
            <a:off x="3930525" y="4098850"/>
            <a:ext cx="3196200" cy="954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AutoNum type="arabicPeriod"/>
            </a:pPr>
            <a:r>
              <a:rPr lang="en" sz="1000"/>
              <a:t>For each protein:</a:t>
            </a:r>
            <a:endParaRPr sz="1000"/>
          </a:p>
          <a:p>
            <a:pPr indent="-292100" lvl="1" marL="914400" rtl="0" algn="l">
              <a:spcBef>
                <a:spcPts val="0"/>
              </a:spcBef>
              <a:spcAft>
                <a:spcPts val="0"/>
              </a:spcAft>
              <a:buSzPts val="1000"/>
              <a:buAutoNum type="arabicPeriod"/>
            </a:pPr>
            <a:r>
              <a:rPr lang="en" sz="1000"/>
              <a:t>Remove peptides with &gt; 45 NAs</a:t>
            </a:r>
            <a:endParaRPr sz="1000"/>
          </a:p>
          <a:p>
            <a:pPr indent="-292100" lvl="1" marL="914400" rtl="0" algn="l">
              <a:spcBef>
                <a:spcPts val="0"/>
              </a:spcBef>
              <a:spcAft>
                <a:spcPts val="0"/>
              </a:spcAft>
              <a:buSzPts val="1000"/>
              <a:buAutoNum type="arabicPeriod"/>
            </a:pPr>
            <a:r>
              <a:rPr lang="en" sz="1000"/>
              <a:t>Find count of peptides with p&lt;0.05</a:t>
            </a:r>
            <a:endParaRPr sz="1000"/>
          </a:p>
          <a:p>
            <a:pPr indent="-292100" lvl="1" marL="914400" rtl="0" algn="l">
              <a:spcBef>
                <a:spcPts val="0"/>
              </a:spcBef>
              <a:spcAft>
                <a:spcPts val="0"/>
              </a:spcAft>
              <a:buSzPts val="1000"/>
              <a:buAutoNum type="arabicPeriod"/>
            </a:pPr>
            <a:r>
              <a:rPr lang="en" sz="1000">
                <a:highlight>
                  <a:srgbClr val="FFF2CC"/>
                </a:highlight>
              </a:rPr>
              <a:t>percent = count/(#peptides)</a:t>
            </a:r>
            <a:endParaRPr sz="1000">
              <a:highlight>
                <a:srgbClr val="FFF2CC"/>
              </a:highlight>
            </a:endParaRPr>
          </a:p>
          <a:p>
            <a:pPr indent="-292100" lvl="1" marL="914400" rtl="0" algn="l">
              <a:spcBef>
                <a:spcPts val="0"/>
              </a:spcBef>
              <a:spcAft>
                <a:spcPts val="0"/>
              </a:spcAft>
              <a:buSzPts val="1000"/>
              <a:buAutoNum type="arabicPeriod"/>
            </a:pPr>
            <a:r>
              <a:rPr lang="en" sz="1000">
                <a:solidFill>
                  <a:schemeClr val="dk1"/>
                </a:solidFill>
              </a:rPr>
              <a:t>if percent &gt; 0.5, protein-level</a:t>
            </a:r>
            <a:endParaRPr sz="1000"/>
          </a:p>
        </p:txBody>
      </p:sp>
      <p:sp>
        <p:nvSpPr>
          <p:cNvPr id="253" name="Google Shape;253;p31"/>
          <p:cNvSpPr txBox="1"/>
          <p:nvPr/>
        </p:nvSpPr>
        <p:spPr>
          <a:xfrm>
            <a:off x="121925" y="1449050"/>
            <a:ext cx="642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endParaRPr sz="1200"/>
          </a:p>
        </p:txBody>
      </p:sp>
      <p:sp>
        <p:nvSpPr>
          <p:cNvPr id="254" name="Google Shape;254;p31"/>
          <p:cNvSpPr txBox="1"/>
          <p:nvPr/>
        </p:nvSpPr>
        <p:spPr>
          <a:xfrm>
            <a:off x="3431125" y="1449050"/>
            <a:ext cx="33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pic>
        <p:nvPicPr>
          <p:cNvPr id="62" name="Google Shape;62;p14" title="Points scored"/>
          <p:cNvPicPr preferRelativeResize="0"/>
          <p:nvPr/>
        </p:nvPicPr>
        <p:blipFill rotWithShape="1">
          <a:blip r:embed="rId3">
            <a:alphaModFix/>
          </a:blip>
          <a:srcRect b="3679" l="0" r="0" t="0"/>
          <a:stretch/>
        </p:blipFill>
        <p:spPr>
          <a:xfrm>
            <a:off x="126450" y="2377838"/>
            <a:ext cx="4521750" cy="2693124"/>
          </a:xfrm>
          <a:prstGeom prst="rect">
            <a:avLst/>
          </a:prstGeom>
          <a:noFill/>
          <a:ln>
            <a:noFill/>
          </a:ln>
        </p:spPr>
      </p:pic>
      <p:pic>
        <p:nvPicPr>
          <p:cNvPr id="63" name="Google Shape;63;p14" title="Points scored"/>
          <p:cNvPicPr preferRelativeResize="0"/>
          <p:nvPr/>
        </p:nvPicPr>
        <p:blipFill rotWithShape="1">
          <a:blip r:embed="rId4">
            <a:alphaModFix/>
          </a:blip>
          <a:srcRect b="3679" l="0" r="0" t="0"/>
          <a:stretch/>
        </p:blipFill>
        <p:spPr>
          <a:xfrm>
            <a:off x="4648200" y="2418225"/>
            <a:ext cx="4386126" cy="2612350"/>
          </a:xfrm>
          <a:prstGeom prst="rect">
            <a:avLst/>
          </a:prstGeom>
          <a:noFill/>
          <a:ln>
            <a:noFill/>
          </a:ln>
        </p:spPr>
      </p:pic>
      <p:sp>
        <p:nvSpPr>
          <p:cNvPr id="64" name="Google Shape;64;p14"/>
          <p:cNvSpPr txBox="1"/>
          <p:nvPr/>
        </p:nvSpPr>
        <p:spPr>
          <a:xfrm>
            <a:off x="260275" y="736300"/>
            <a:ext cx="8824200" cy="1667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700">
                <a:solidFill>
                  <a:schemeClr val="dk2"/>
                </a:solidFill>
              </a:rPr>
              <a:t>Only use columns with </a:t>
            </a:r>
            <a:r>
              <a:rPr lang="en" sz="1300">
                <a:solidFill>
                  <a:schemeClr val="dk2"/>
                </a:solidFill>
                <a:latin typeface="Consolas"/>
                <a:ea typeface="Consolas"/>
                <a:cs typeface="Consolas"/>
                <a:sym typeface="Consolas"/>
              </a:rPr>
              <a:t>“[patient_condition]..intensity_for_peptide_variant”</a:t>
            </a:r>
            <a:r>
              <a:rPr lang="en" sz="1700">
                <a:solidFill>
                  <a:schemeClr val="dk2"/>
                </a:solidFill>
              </a:rPr>
              <a:t>, dropping two samples (Empty and Norm)</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Transpose the matrix</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Add column </a:t>
            </a:r>
            <a:r>
              <a:rPr b="1" lang="en" sz="1700">
                <a:solidFill>
                  <a:schemeClr val="dk2"/>
                </a:solidFill>
              </a:rPr>
              <a:t>Original Class</a:t>
            </a:r>
            <a:r>
              <a:rPr lang="en" sz="1700">
                <a:solidFill>
                  <a:schemeClr val="dk2"/>
                </a:solidFill>
              </a:rPr>
              <a:t> - original condition of the sample (4 from dataset)</a:t>
            </a:r>
            <a:endParaRPr sz="1700">
              <a:solidFill>
                <a:schemeClr val="dk2"/>
              </a:solidFill>
            </a:endParaRPr>
          </a:p>
          <a:p>
            <a:pPr indent="-336550" lvl="0" marL="457200" rtl="0" algn="l">
              <a:lnSpc>
                <a:spcPct val="115000"/>
              </a:lnSpc>
              <a:spcBef>
                <a:spcPts val="0"/>
              </a:spcBef>
              <a:spcAft>
                <a:spcPts val="0"/>
              </a:spcAft>
              <a:buClr>
                <a:schemeClr val="dk2"/>
              </a:buClr>
              <a:buSzPts val="1700"/>
              <a:buChar char="●"/>
            </a:pPr>
            <a:r>
              <a:rPr lang="en" sz="1700">
                <a:solidFill>
                  <a:schemeClr val="dk2"/>
                </a:solidFill>
              </a:rPr>
              <a:t>Add column </a:t>
            </a:r>
            <a:r>
              <a:rPr b="1" lang="en" sz="1700">
                <a:solidFill>
                  <a:schemeClr val="dk2"/>
                </a:solidFill>
              </a:rPr>
              <a:t>Condition </a:t>
            </a:r>
            <a:r>
              <a:rPr lang="en" sz="1700">
                <a:solidFill>
                  <a:schemeClr val="dk2"/>
                </a:solidFill>
              </a:rPr>
              <a:t>- “Covid” and “No-Covid” - Our Task!</a:t>
            </a:r>
            <a:endParaRPr sz="17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peptide/variant identification - Model 1</a:t>
            </a:r>
            <a:endParaRPr/>
          </a:p>
        </p:txBody>
      </p:sp>
      <p:graphicFrame>
        <p:nvGraphicFramePr>
          <p:cNvPr id="260" name="Google Shape;260;p32"/>
          <p:cNvGraphicFramePr/>
          <p:nvPr/>
        </p:nvGraphicFramePr>
        <p:xfrm>
          <a:off x="413050" y="1556750"/>
          <a:ext cx="3000000" cy="3000000"/>
        </p:xfrm>
        <a:graphic>
          <a:graphicData uri="http://schemas.openxmlformats.org/drawingml/2006/table">
            <a:tbl>
              <a:tblPr>
                <a:noFill/>
                <a:tableStyleId>{C72F4FE0-E480-4391-A806-F524BDE01A5E}</a:tableStyleId>
              </a:tblPr>
              <a:tblGrid>
                <a:gridCol w="2939000"/>
                <a:gridCol w="940775"/>
                <a:gridCol w="1928800"/>
                <a:gridCol w="1148850"/>
                <a:gridCol w="1115725"/>
              </a:tblGrid>
              <a:tr h="392300">
                <a:tc>
                  <a:txBody>
                    <a:bodyPr/>
                    <a:lstStyle/>
                    <a:p>
                      <a:pPr indent="0" lvl="0" marL="0" rtl="0" algn="l">
                        <a:lnSpc>
                          <a:spcPct val="115000"/>
                        </a:lnSpc>
                        <a:spcBef>
                          <a:spcPts val="0"/>
                        </a:spcBef>
                        <a:spcAft>
                          <a:spcPts val="0"/>
                        </a:spcAft>
                        <a:buNone/>
                      </a:pPr>
                      <a:r>
                        <a:rPr b="1" lang="en" sz="1000"/>
                        <a:t>Feature Peptide </a:t>
                      </a:r>
                      <a:endParaRPr b="1" sz="1000"/>
                    </a:p>
                    <a:p>
                      <a:pPr indent="0" lvl="0" marL="0" rtl="0" algn="l">
                        <a:lnSpc>
                          <a:spcPct val="115000"/>
                        </a:lnSpc>
                        <a:spcBef>
                          <a:spcPts val="0"/>
                        </a:spcBef>
                        <a:spcAft>
                          <a:spcPts val="0"/>
                        </a:spcAft>
                        <a:buNone/>
                      </a:pPr>
                      <a:r>
                        <a:rPr b="1" lang="en" sz="1000"/>
                        <a:t>(A)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Explained intensity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MassIVE Reference Peptide (B)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Cosine similarity (A,B)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Link/Comments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300">
                <a:tc>
                  <a:txBody>
                    <a:bodyPr/>
                    <a:lstStyle/>
                    <a:p>
                      <a:pPr indent="0" lvl="0" marL="0" rtl="0" algn="l">
                        <a:lnSpc>
                          <a:spcPct val="115000"/>
                        </a:lnSpc>
                        <a:spcBef>
                          <a:spcPts val="0"/>
                        </a:spcBef>
                        <a:spcAft>
                          <a:spcPts val="0"/>
                        </a:spcAft>
                        <a:buNone/>
                      </a:pPr>
                      <a:r>
                        <a:rPr lang="en" sz="1000"/>
                        <a:t>K.[304.207]EFNAE(T,-18.005)FTFH.A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64.62%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a:t>EFNAETFTFH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0.7156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3"/>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300">
                <a:tc>
                  <a:txBody>
                    <a:bodyPr/>
                    <a:lstStyle/>
                    <a:p>
                      <a:pPr indent="0" lvl="0" marL="0" rtl="0" algn="l">
                        <a:lnSpc>
                          <a:spcPct val="115000"/>
                        </a:lnSpc>
                        <a:spcBef>
                          <a:spcPts val="0"/>
                        </a:spcBef>
                        <a:spcAft>
                          <a:spcPts val="0"/>
                        </a:spcAft>
                        <a:buNone/>
                      </a:pPr>
                      <a:r>
                        <a:rPr lang="en" sz="1000"/>
                        <a:t>K.[304.207](S,300.207)LHTLFGD(K,304.207).L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32.84%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a:t>SLHTLFGDK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BC04"/>
                    </a:solidFill>
                  </a:tcPr>
                </a:tc>
                <a:tc>
                  <a:txBody>
                    <a:bodyPr/>
                    <a:lstStyle/>
                    <a:p>
                      <a:pPr indent="0" lvl="0" marL="0" rtl="0" algn="l">
                        <a:lnSpc>
                          <a:spcPct val="115000"/>
                        </a:lnSpc>
                        <a:spcBef>
                          <a:spcPts val="0"/>
                        </a:spcBef>
                        <a:spcAft>
                          <a:spcPts val="0"/>
                        </a:spcAft>
                        <a:buNone/>
                      </a:pPr>
                      <a:r>
                        <a:rPr b="1" lang="en" sz="1000"/>
                        <a:t>0.2508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3DABF"/>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4"/>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300">
                <a:tc>
                  <a:txBody>
                    <a:bodyPr/>
                    <a:lstStyle/>
                    <a:p>
                      <a:pPr indent="0" lvl="0" marL="0" rtl="0" algn="l">
                        <a:lnSpc>
                          <a:spcPct val="115000"/>
                        </a:lnSpc>
                        <a:spcBef>
                          <a:spcPts val="0"/>
                        </a:spcBef>
                        <a:spcAft>
                          <a:spcPts val="0"/>
                        </a:spcAft>
                        <a:buNone/>
                      </a:pPr>
                      <a:r>
                        <a:rPr lang="en" sz="1000"/>
                        <a:t>M.[304.207](P,39.161)ADLPSLAADFVES(K,304.207).D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36.83%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BDDC5"/>
                    </a:solidFill>
                  </a:tcPr>
                </a:tc>
                <a:tc>
                  <a:txBody>
                    <a:bodyPr/>
                    <a:lstStyle/>
                    <a:p>
                      <a:pPr indent="0" lvl="0" marL="0" rtl="0" algn="l">
                        <a:lnSpc>
                          <a:spcPct val="115000"/>
                        </a:lnSpc>
                        <a:spcBef>
                          <a:spcPts val="0"/>
                        </a:spcBef>
                        <a:spcAft>
                          <a:spcPts val="0"/>
                        </a:spcAft>
                        <a:buNone/>
                      </a:pPr>
                      <a:r>
                        <a:rPr lang="en" sz="1000"/>
                        <a:t>PADLPSLAADFVESK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0.2057</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BDCC5"/>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5"/>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300">
                <a:tc>
                  <a:txBody>
                    <a:bodyPr/>
                    <a:lstStyle/>
                    <a:p>
                      <a:pPr indent="0" lvl="0" marL="0" rtl="0" algn="l">
                        <a:lnSpc>
                          <a:spcPct val="115000"/>
                        </a:lnSpc>
                        <a:spcBef>
                          <a:spcPts val="0"/>
                        </a:spcBef>
                        <a:spcAft>
                          <a:spcPts val="0"/>
                        </a:spcAft>
                        <a:buNone/>
                      </a:pPr>
                      <a:r>
                        <a:rPr lang="en" sz="1000"/>
                        <a:t>K.[304.207](L,-13.033)VNEVTEFA(K,304.207).T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49.15%</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6CEAB"/>
                    </a:solidFill>
                  </a:tcPr>
                </a:tc>
                <a:tc>
                  <a:txBody>
                    <a:bodyPr/>
                    <a:lstStyle/>
                    <a:p>
                      <a:pPr indent="0" lvl="0" marL="0" rtl="0" algn="l">
                        <a:lnSpc>
                          <a:spcPct val="115000"/>
                        </a:lnSpc>
                        <a:spcBef>
                          <a:spcPts val="0"/>
                        </a:spcBef>
                        <a:spcAft>
                          <a:spcPts val="0"/>
                        </a:spcAft>
                        <a:buNone/>
                      </a:pPr>
                      <a:r>
                        <a:rPr lang="en" sz="1000"/>
                        <a:t>LVNEVTEFAK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0.1273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6"/>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aphicFrame>
        <p:nvGraphicFramePr>
          <p:cNvPr id="265" name="Google Shape;265;p33"/>
          <p:cNvGraphicFramePr/>
          <p:nvPr/>
        </p:nvGraphicFramePr>
        <p:xfrm>
          <a:off x="380150" y="1619250"/>
          <a:ext cx="3000000" cy="3000000"/>
        </p:xfrm>
        <a:graphic>
          <a:graphicData uri="http://schemas.openxmlformats.org/drawingml/2006/table">
            <a:tbl>
              <a:tblPr>
                <a:noFill/>
                <a:tableStyleId>{C72F4FE0-E480-4391-A806-F524BDE01A5E}</a:tableStyleId>
              </a:tblPr>
              <a:tblGrid>
                <a:gridCol w="2388150"/>
                <a:gridCol w="915175"/>
                <a:gridCol w="2283550"/>
                <a:gridCol w="915175"/>
                <a:gridCol w="1063325"/>
                <a:gridCol w="810575"/>
              </a:tblGrid>
              <a:tr h="380125">
                <a:tc>
                  <a:txBody>
                    <a:bodyPr/>
                    <a:lstStyle/>
                    <a:p>
                      <a:pPr indent="0" lvl="0" marL="0" rtl="0" algn="l">
                        <a:lnSpc>
                          <a:spcPct val="115000"/>
                        </a:lnSpc>
                        <a:spcBef>
                          <a:spcPts val="0"/>
                        </a:spcBef>
                        <a:spcAft>
                          <a:spcPts val="0"/>
                        </a:spcAft>
                        <a:buNone/>
                      </a:pPr>
                      <a:r>
                        <a:rPr b="1" lang="en" sz="1000"/>
                        <a:t>Feature Peptide (A)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Explained intensity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Reference Peptide (B)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Explained intensity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Cosine similarity (A,B)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Link</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0125">
                <a:tc>
                  <a:txBody>
                    <a:bodyPr/>
                    <a:lstStyle/>
                    <a:p>
                      <a:pPr indent="0" lvl="0" marL="0" rtl="0" algn="l">
                        <a:lnSpc>
                          <a:spcPct val="115000"/>
                        </a:lnSpc>
                        <a:spcBef>
                          <a:spcPts val="0"/>
                        </a:spcBef>
                        <a:spcAft>
                          <a:spcPts val="0"/>
                        </a:spcAft>
                        <a:buNone/>
                      </a:pPr>
                      <a:r>
                        <a:rPr lang="en" sz="1000"/>
                        <a:t>K.[304.207]EFNAE(T,-18.005)FTFH.A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64.62%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a:t>K.[304.207]EFNA(E,-17.003)TFTFH.A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59.77%</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b="1" lang="en" sz="1000"/>
                        <a:t>0.9949</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3"/>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0125">
                <a:tc>
                  <a:txBody>
                    <a:bodyPr/>
                    <a:lstStyle/>
                    <a:p>
                      <a:pPr indent="0" lvl="0" marL="0" rtl="0" algn="l">
                        <a:lnSpc>
                          <a:spcPct val="115000"/>
                        </a:lnSpc>
                        <a:spcBef>
                          <a:spcPts val="0"/>
                        </a:spcBef>
                        <a:spcAft>
                          <a:spcPts val="0"/>
                        </a:spcAft>
                        <a:buNone/>
                      </a:pPr>
                      <a:r>
                        <a:rPr lang="en" sz="1000"/>
                        <a:t>K.[304.207](S,300.207)LHTLFGD(K,304.207).L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32.84%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a:t>K.[304.207](S,260.115)LHTLFGD(K,304.207).L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40.83%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D3B4"/>
                    </a:solidFill>
                  </a:tcPr>
                </a:tc>
                <a:tc>
                  <a:txBody>
                    <a:bodyPr/>
                    <a:lstStyle/>
                    <a:p>
                      <a:pPr indent="0" lvl="0" marL="0" rtl="0" algn="l">
                        <a:lnSpc>
                          <a:spcPct val="115000"/>
                        </a:lnSpc>
                        <a:spcBef>
                          <a:spcPts val="0"/>
                        </a:spcBef>
                        <a:spcAft>
                          <a:spcPts val="0"/>
                        </a:spcAft>
                        <a:buNone/>
                      </a:pPr>
                      <a:r>
                        <a:rPr b="1" lang="en" sz="1000"/>
                        <a:t>0.6342</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FD1B1"/>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4"/>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0125">
                <a:tc>
                  <a:txBody>
                    <a:bodyPr/>
                    <a:lstStyle/>
                    <a:p>
                      <a:pPr indent="0" lvl="0" marL="0" rtl="0" algn="l">
                        <a:lnSpc>
                          <a:spcPct val="115000"/>
                        </a:lnSpc>
                        <a:spcBef>
                          <a:spcPts val="0"/>
                        </a:spcBef>
                        <a:spcAft>
                          <a:spcPts val="0"/>
                        </a:spcAft>
                        <a:buNone/>
                      </a:pPr>
                      <a:r>
                        <a:rPr lang="en" sz="1000"/>
                        <a:t>M.[304.207](P,39.161)ADLPSLAADFVES(K,304.207).D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36.83%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BDDC5"/>
                    </a:solidFill>
                  </a:tcPr>
                </a:tc>
                <a:tc>
                  <a:txBody>
                    <a:bodyPr/>
                    <a:lstStyle/>
                    <a:p>
                      <a:pPr indent="0" lvl="0" marL="0" rtl="0" algn="l">
                        <a:lnSpc>
                          <a:spcPct val="115000"/>
                        </a:lnSpc>
                        <a:spcBef>
                          <a:spcPts val="0"/>
                        </a:spcBef>
                        <a:spcAft>
                          <a:spcPts val="0"/>
                        </a:spcAft>
                        <a:buNone/>
                      </a:pPr>
                      <a:r>
                        <a:rPr lang="en" sz="1000"/>
                        <a:t>M.[304.207](P,30.6)ADLPSLAADFVES(K,304.207).D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29.31%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b="1" lang="en" sz="1000"/>
                        <a:t>0.639</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ED1B1"/>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5"/>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0125">
                <a:tc>
                  <a:txBody>
                    <a:bodyPr/>
                    <a:lstStyle/>
                    <a:p>
                      <a:pPr indent="0" lvl="0" marL="0" rtl="0" algn="l">
                        <a:lnSpc>
                          <a:spcPct val="115000"/>
                        </a:lnSpc>
                        <a:spcBef>
                          <a:spcPts val="0"/>
                        </a:spcBef>
                        <a:spcAft>
                          <a:spcPts val="0"/>
                        </a:spcAft>
                        <a:buNone/>
                      </a:pPr>
                      <a:r>
                        <a:rPr lang="en" sz="1000"/>
                        <a:t>K.[304.207](L,-13.033)VNEVTEFA(K,304.207).T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49.15%</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6CEAB"/>
                    </a:solidFill>
                  </a:tcPr>
                </a:tc>
                <a:tc>
                  <a:txBody>
                    <a:bodyPr/>
                    <a:lstStyle/>
                    <a:p>
                      <a:pPr indent="0" lvl="0" marL="0" rtl="0" algn="l">
                        <a:lnSpc>
                          <a:spcPct val="115000"/>
                        </a:lnSpc>
                        <a:spcBef>
                          <a:spcPts val="0"/>
                        </a:spcBef>
                        <a:spcAft>
                          <a:spcPts val="0"/>
                        </a:spcAft>
                        <a:buNone/>
                      </a:pPr>
                      <a:r>
                        <a:rPr lang="en" sz="1000"/>
                        <a:t>K.[304.207](L,-15.04)VNEVTEFA(K,304.207).T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57.63%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EBE8F"/>
                    </a:solidFill>
                  </a:tcPr>
                </a:tc>
                <a:tc>
                  <a:txBody>
                    <a:bodyPr/>
                    <a:lstStyle/>
                    <a:p>
                      <a:pPr indent="0" lvl="0" marL="0" rtl="0" algn="l">
                        <a:lnSpc>
                          <a:spcPct val="115000"/>
                        </a:lnSpc>
                        <a:spcBef>
                          <a:spcPts val="0"/>
                        </a:spcBef>
                        <a:spcAft>
                          <a:spcPts val="0"/>
                        </a:spcAft>
                        <a:buNone/>
                      </a:pPr>
                      <a:r>
                        <a:rPr b="1" lang="en" sz="1000"/>
                        <a:t>0.3707</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6"/>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6" name="Google Shape;26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 identification - Model 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 identification - Model 2</a:t>
            </a:r>
            <a:endParaRPr/>
          </a:p>
        </p:txBody>
      </p:sp>
      <p:graphicFrame>
        <p:nvGraphicFramePr>
          <p:cNvPr id="272" name="Google Shape;272;p34"/>
          <p:cNvGraphicFramePr/>
          <p:nvPr/>
        </p:nvGraphicFramePr>
        <p:xfrm>
          <a:off x="431325" y="1705675"/>
          <a:ext cx="3000000" cy="3000000"/>
        </p:xfrm>
        <a:graphic>
          <a:graphicData uri="http://schemas.openxmlformats.org/drawingml/2006/table">
            <a:tbl>
              <a:tblPr>
                <a:noFill/>
                <a:tableStyleId>{C72F4FE0-E480-4391-A806-F524BDE01A5E}</a:tableStyleId>
              </a:tblPr>
              <a:tblGrid>
                <a:gridCol w="2896775"/>
                <a:gridCol w="1110150"/>
                <a:gridCol w="1769275"/>
                <a:gridCol w="1222750"/>
                <a:gridCol w="1049575"/>
              </a:tblGrid>
              <a:tr h="403500">
                <a:tc>
                  <a:txBody>
                    <a:bodyPr/>
                    <a:lstStyle/>
                    <a:p>
                      <a:pPr indent="0" lvl="0" marL="0" rtl="0" algn="l">
                        <a:lnSpc>
                          <a:spcPct val="115000"/>
                        </a:lnSpc>
                        <a:spcBef>
                          <a:spcPts val="0"/>
                        </a:spcBef>
                        <a:spcAft>
                          <a:spcPts val="0"/>
                        </a:spcAft>
                        <a:buNone/>
                      </a:pPr>
                      <a:r>
                        <a:rPr b="1" lang="en" sz="1000"/>
                        <a:t>Feature Peptide</a:t>
                      </a:r>
                      <a:endParaRPr b="1" sz="1000"/>
                    </a:p>
                    <a:p>
                      <a:pPr indent="0" lvl="0" marL="0" rtl="0" algn="l">
                        <a:lnSpc>
                          <a:spcPct val="115000"/>
                        </a:lnSpc>
                        <a:spcBef>
                          <a:spcPts val="0"/>
                        </a:spcBef>
                        <a:spcAft>
                          <a:spcPts val="0"/>
                        </a:spcAft>
                        <a:buNone/>
                      </a:pPr>
                      <a:r>
                        <a:rPr b="1" lang="en" sz="1000"/>
                        <a:t>(A)</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Explained intensity</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MassIVE Reference Peptide (B)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Cosine similarity (A,B)</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Link/Comments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3975">
                <a:tc>
                  <a:txBody>
                    <a:bodyPr/>
                    <a:lstStyle/>
                    <a:p>
                      <a:pPr indent="0" lvl="0" marL="0" rtl="0" algn="l">
                        <a:lnSpc>
                          <a:spcPct val="115000"/>
                        </a:lnSpc>
                        <a:spcBef>
                          <a:spcPts val="0"/>
                        </a:spcBef>
                        <a:spcAft>
                          <a:spcPts val="0"/>
                        </a:spcAft>
                        <a:buNone/>
                      </a:pPr>
                      <a:r>
                        <a:rPr lang="en" sz="1000"/>
                        <a:t>K.[304.207](S,143.085)LHTLFGD(K,304.207).L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18.68%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a:t>SLHTLFGDK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BC04"/>
                    </a:solidFill>
                  </a:tcPr>
                </a:tc>
                <a:tc>
                  <a:txBody>
                    <a:bodyPr/>
                    <a:lstStyle/>
                    <a:p>
                      <a:pPr indent="0" lvl="0" marL="0" rtl="0" algn="l">
                        <a:lnSpc>
                          <a:spcPct val="115000"/>
                        </a:lnSpc>
                        <a:spcBef>
                          <a:spcPts val="0"/>
                        </a:spcBef>
                        <a:spcAft>
                          <a:spcPts val="0"/>
                        </a:spcAft>
                        <a:buNone/>
                      </a:pPr>
                      <a:r>
                        <a:rPr b="1" lang="en" sz="1000"/>
                        <a:t>0.1446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1C59C"/>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3"/>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3975">
                <a:tc>
                  <a:txBody>
                    <a:bodyPr/>
                    <a:lstStyle/>
                    <a:p>
                      <a:pPr indent="0" lvl="0" marL="0" rtl="0" algn="l">
                        <a:lnSpc>
                          <a:spcPct val="115000"/>
                        </a:lnSpc>
                        <a:spcBef>
                          <a:spcPts val="0"/>
                        </a:spcBef>
                        <a:spcAft>
                          <a:spcPts val="0"/>
                        </a:spcAft>
                        <a:buNone/>
                      </a:pPr>
                      <a:r>
                        <a:rPr lang="en" sz="1000"/>
                        <a:t>R.[304.207]VGYVSG(W,13.983)GR.N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30.03%</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a:t>VGYVSGWGR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t>0.0366</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E1CD"/>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4"/>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3975">
                <a:tc>
                  <a:txBody>
                    <a:bodyPr/>
                    <a:lstStyle/>
                    <a:p>
                      <a:pPr indent="0" lvl="0" marL="0" rtl="0" algn="l">
                        <a:lnSpc>
                          <a:spcPct val="115000"/>
                        </a:lnSpc>
                        <a:spcBef>
                          <a:spcPts val="0"/>
                        </a:spcBef>
                        <a:spcAft>
                          <a:spcPts val="0"/>
                        </a:spcAft>
                        <a:buNone/>
                      </a:pPr>
                      <a:r>
                        <a:rPr lang="en" sz="1000"/>
                        <a:t>K.[304.207](S,172.068)LHTLFGD(K,304.207).L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29.61%</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BBD8D"/>
                    </a:solidFill>
                  </a:tcPr>
                </a:tc>
                <a:tc>
                  <a:txBody>
                    <a:bodyPr/>
                    <a:lstStyle/>
                    <a:p>
                      <a:pPr indent="0" lvl="0" marL="0" rtl="0" algn="l">
                        <a:lnSpc>
                          <a:spcPct val="115000"/>
                        </a:lnSpc>
                        <a:spcBef>
                          <a:spcPts val="0"/>
                        </a:spcBef>
                        <a:spcAft>
                          <a:spcPts val="0"/>
                        </a:spcAft>
                        <a:buNone/>
                      </a:pPr>
                      <a:r>
                        <a:rPr lang="en" sz="1000"/>
                        <a:t>SLHTLFGDK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BBC04"/>
                    </a:solidFill>
                  </a:tcPr>
                </a:tc>
                <a:tc>
                  <a:txBody>
                    <a:bodyPr/>
                    <a:lstStyle/>
                    <a:p>
                      <a:pPr indent="0" lvl="0" marL="0" rtl="0" algn="l">
                        <a:spcBef>
                          <a:spcPts val="0"/>
                        </a:spcBef>
                        <a:spcAft>
                          <a:spcPts val="0"/>
                        </a:spcAft>
                        <a:buNone/>
                      </a:pPr>
                      <a:r>
                        <a:rPr b="1" lang="en" sz="1000"/>
                        <a:t>0.1827</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5"/>
                        </a:rPr>
                        <a:t>Metabolomics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74750" y="257325"/>
            <a:ext cx="8462100" cy="49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peptide/variant identification - Model 1</a:t>
            </a:r>
            <a:endParaRPr/>
          </a:p>
        </p:txBody>
      </p:sp>
      <p:sp>
        <p:nvSpPr>
          <p:cNvPr id="278" name="Google Shape;278;p35"/>
          <p:cNvSpPr txBox="1"/>
          <p:nvPr/>
        </p:nvSpPr>
        <p:spPr>
          <a:xfrm>
            <a:off x="-87400" y="756525"/>
            <a:ext cx="8214000" cy="777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dk2"/>
                </a:solidFill>
              </a:rPr>
              <a:t>Confirming spectrum identification</a:t>
            </a:r>
            <a:endParaRPr sz="1700">
              <a:solidFill>
                <a:schemeClr val="dk2"/>
              </a:solidFill>
            </a:endParaRPr>
          </a:p>
          <a:p>
            <a:pPr indent="0" lvl="0" marL="0" rtl="0" algn="l">
              <a:lnSpc>
                <a:spcPct val="115000"/>
              </a:lnSpc>
              <a:spcBef>
                <a:spcPts val="0"/>
              </a:spcBef>
              <a:spcAft>
                <a:spcPts val="0"/>
              </a:spcAft>
              <a:buClr>
                <a:schemeClr val="dk1"/>
              </a:buClr>
              <a:buSzPts val="1100"/>
              <a:buFont typeface="Arial"/>
              <a:buNone/>
            </a:pPr>
            <a:br>
              <a:rPr lang="en" sz="1000">
                <a:solidFill>
                  <a:schemeClr val="dk1"/>
                </a:solidFill>
              </a:rPr>
            </a:br>
            <a:r>
              <a:rPr lang="en" sz="1000">
                <a:solidFill>
                  <a:schemeClr val="dk1"/>
                </a:solidFill>
              </a:rPr>
              <a:t>	</a:t>
            </a:r>
            <a:r>
              <a:rPr b="1" lang="en" sz="1000">
                <a:solidFill>
                  <a:schemeClr val="dk1"/>
                </a:solidFill>
              </a:rPr>
              <a:t>K.[304.207]EFNAE(T,-18.005)FTFH.A</a:t>
            </a:r>
            <a:endParaRPr b="1" sz="1700">
              <a:solidFill>
                <a:schemeClr val="dk2"/>
              </a:solidFill>
            </a:endParaRPr>
          </a:p>
        </p:txBody>
      </p:sp>
      <p:pic>
        <p:nvPicPr>
          <p:cNvPr id="279" name="Google Shape;279;p35"/>
          <p:cNvPicPr preferRelativeResize="0"/>
          <p:nvPr/>
        </p:nvPicPr>
        <p:blipFill rotWithShape="1">
          <a:blip r:embed="rId3">
            <a:alphaModFix/>
          </a:blip>
          <a:srcRect b="0" l="0" r="832" t="0"/>
          <a:stretch/>
        </p:blipFill>
        <p:spPr>
          <a:xfrm>
            <a:off x="463325" y="1412050"/>
            <a:ext cx="7217173" cy="36195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374750" y="257325"/>
            <a:ext cx="8462100" cy="49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 identification - Model 1</a:t>
            </a:r>
            <a:endParaRPr/>
          </a:p>
        </p:txBody>
      </p:sp>
      <p:sp>
        <p:nvSpPr>
          <p:cNvPr id="285" name="Google Shape;285;p36"/>
          <p:cNvSpPr txBox="1"/>
          <p:nvPr/>
        </p:nvSpPr>
        <p:spPr>
          <a:xfrm>
            <a:off x="422600" y="525075"/>
            <a:ext cx="8214000" cy="7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endParaRPr>
          </a:p>
          <a:p>
            <a:pPr indent="0" lvl="0" marL="0" rtl="0" algn="l">
              <a:lnSpc>
                <a:spcPct val="115000"/>
              </a:lnSpc>
              <a:spcBef>
                <a:spcPts val="0"/>
              </a:spcBef>
              <a:spcAft>
                <a:spcPts val="0"/>
              </a:spcAft>
              <a:buNone/>
            </a:pPr>
            <a:br>
              <a:rPr lang="en" sz="1000">
                <a:solidFill>
                  <a:schemeClr val="dk1"/>
                </a:solidFill>
              </a:rPr>
            </a:br>
            <a:r>
              <a:rPr b="1" lang="en" sz="1000">
                <a:solidFill>
                  <a:schemeClr val="dk1"/>
                </a:solidFill>
              </a:rPr>
              <a:t>K.[304.207](L,-13.033)VNEVTEFA(K,304.207).T</a:t>
            </a:r>
            <a:endParaRPr b="1" sz="1700">
              <a:solidFill>
                <a:schemeClr val="dk2"/>
              </a:solidFill>
            </a:endParaRPr>
          </a:p>
        </p:txBody>
      </p:sp>
      <p:pic>
        <p:nvPicPr>
          <p:cNvPr id="286" name="Google Shape;286;p36"/>
          <p:cNvPicPr preferRelativeResize="0"/>
          <p:nvPr/>
        </p:nvPicPr>
        <p:blipFill>
          <a:blip r:embed="rId3">
            <a:alphaModFix/>
          </a:blip>
          <a:stretch>
            <a:fillRect/>
          </a:stretch>
        </p:blipFill>
        <p:spPr>
          <a:xfrm>
            <a:off x="439975" y="1234075"/>
            <a:ext cx="7497427" cy="387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374750" y="257325"/>
            <a:ext cx="8462100" cy="49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 identification - Model 1</a:t>
            </a:r>
            <a:endParaRPr/>
          </a:p>
        </p:txBody>
      </p:sp>
      <p:sp>
        <p:nvSpPr>
          <p:cNvPr id="292" name="Google Shape;292;p37"/>
          <p:cNvSpPr txBox="1"/>
          <p:nvPr/>
        </p:nvSpPr>
        <p:spPr>
          <a:xfrm>
            <a:off x="422600" y="525075"/>
            <a:ext cx="8214000" cy="7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endParaRPr>
          </a:p>
          <a:p>
            <a:pPr indent="0" lvl="0" marL="0" rtl="0" algn="l">
              <a:lnSpc>
                <a:spcPct val="115000"/>
              </a:lnSpc>
              <a:spcBef>
                <a:spcPts val="0"/>
              </a:spcBef>
              <a:spcAft>
                <a:spcPts val="0"/>
              </a:spcAft>
              <a:buNone/>
            </a:pPr>
            <a:br>
              <a:rPr lang="en" sz="1000">
                <a:solidFill>
                  <a:schemeClr val="dk1"/>
                </a:solidFill>
              </a:rPr>
            </a:br>
            <a:r>
              <a:rPr b="1" lang="en" sz="1000">
                <a:solidFill>
                  <a:schemeClr val="dk1"/>
                </a:solidFill>
              </a:rPr>
              <a:t>K.{29.027}[304.207]T(C,57.021)VADESAEN(C,57.021)D(K,304.207).S</a:t>
            </a:r>
            <a:endParaRPr b="1" sz="1700">
              <a:solidFill>
                <a:schemeClr val="dk2"/>
              </a:solidFill>
            </a:endParaRPr>
          </a:p>
        </p:txBody>
      </p:sp>
      <p:pic>
        <p:nvPicPr>
          <p:cNvPr id="293" name="Google Shape;293;p37"/>
          <p:cNvPicPr preferRelativeResize="0"/>
          <p:nvPr/>
        </p:nvPicPr>
        <p:blipFill>
          <a:blip r:embed="rId3">
            <a:alphaModFix/>
          </a:blip>
          <a:stretch>
            <a:fillRect/>
          </a:stretch>
        </p:blipFill>
        <p:spPr>
          <a:xfrm>
            <a:off x="398375" y="1233750"/>
            <a:ext cx="7418774" cy="3721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 identification - Model 1</a:t>
            </a:r>
            <a:endParaRPr/>
          </a:p>
        </p:txBody>
      </p:sp>
      <p:sp>
        <p:nvSpPr>
          <p:cNvPr id="299" name="Google Shape;299;p38"/>
          <p:cNvSpPr txBox="1"/>
          <p:nvPr/>
        </p:nvSpPr>
        <p:spPr>
          <a:xfrm>
            <a:off x="307575" y="1151650"/>
            <a:ext cx="398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Qualitative labeling of modifications</a:t>
            </a:r>
            <a:endParaRPr sz="1800">
              <a:solidFill>
                <a:schemeClr val="dk2"/>
              </a:solidFill>
            </a:endParaRPr>
          </a:p>
        </p:txBody>
      </p:sp>
      <p:graphicFrame>
        <p:nvGraphicFramePr>
          <p:cNvPr id="300" name="Google Shape;300;p38"/>
          <p:cNvGraphicFramePr/>
          <p:nvPr/>
        </p:nvGraphicFramePr>
        <p:xfrm>
          <a:off x="383775" y="1862225"/>
          <a:ext cx="3000000" cy="3000000"/>
        </p:xfrm>
        <a:graphic>
          <a:graphicData uri="http://schemas.openxmlformats.org/drawingml/2006/table">
            <a:tbl>
              <a:tblPr>
                <a:noFill/>
                <a:tableStyleId>{C72F4FE0-E480-4391-A806-F524BDE01A5E}</a:tableStyleId>
              </a:tblPr>
              <a:tblGrid>
                <a:gridCol w="2495550"/>
                <a:gridCol w="1019175"/>
                <a:gridCol w="1153550"/>
                <a:gridCol w="1294375"/>
                <a:gridCol w="1445875"/>
                <a:gridCol w="1101225"/>
              </a:tblGrid>
              <a:tr h="200025">
                <a:tc>
                  <a:txBody>
                    <a:bodyPr/>
                    <a:lstStyle/>
                    <a:p>
                      <a:pPr indent="0" lvl="0" marL="0" rtl="0" algn="l">
                        <a:lnSpc>
                          <a:spcPct val="115000"/>
                        </a:lnSpc>
                        <a:spcBef>
                          <a:spcPts val="0"/>
                        </a:spcBef>
                        <a:spcAft>
                          <a:spcPts val="0"/>
                        </a:spcAft>
                        <a:buNone/>
                      </a:pPr>
                      <a:r>
                        <a:rPr b="1" lang="en" sz="1000"/>
                        <a:t>Peptide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Unmodified peptide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Common substitution mass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Peptide Modifications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Comments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UNIMOD link</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K.[304.207]EFNAE(T,-18.005)FTFH.A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t>EFNAETFTFH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-18</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298 (-18 @ T)</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Dehydration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u="sng">
                          <a:solidFill>
                            <a:schemeClr val="hlink"/>
                          </a:solidFill>
                          <a:hlinkClick r:id="rId3"/>
                        </a:rPr>
                        <a:t>UNIMOD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K.[304.207](S,300.207)LHTLFGD(K,304.207).L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SLHTLFGDK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300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41 (300 @ 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333333"/>
                          </a:solidFill>
                        </a:rPr>
                        <a:t>TMTpro 16plex Tandem Mass Tag</a:t>
                      </a:r>
                      <a:endParaRPr sz="1000">
                        <a:solidFill>
                          <a:srgbClr val="333333"/>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4"/>
                        </a:rPr>
                        <a:t>UNIMOD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lang="en" sz="1000"/>
                        <a:t>M.[304.207](P,39.161)ADLPSLAADFVES(K,304.207).D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t>PADLPSLAADFVESK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40</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18 (40 @ P)</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t>Pro-&gt;His substitution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u="sng">
                          <a:solidFill>
                            <a:schemeClr val="hlink"/>
                          </a:solidFill>
                          <a:hlinkClick r:id="rId5"/>
                        </a:rPr>
                        <a:t>UNIMOD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R.[304.207]VGYVSG(W,13.983)GR.N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VGYVSGWGR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1000"/>
                        <a:t>14</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103 (14 @ W)</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Proline oxidation to pyroglutamic acid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u="sng">
                          <a:solidFill>
                            <a:schemeClr val="hlink"/>
                          </a:solidFill>
                          <a:hlinkClick r:id="rId6"/>
                        </a:rPr>
                        <a:t>UNIMOD link</a:t>
                      </a:r>
                      <a:endParaRPr sz="1000" u="sng">
                        <a:solidFill>
                          <a:schemeClr val="hlink"/>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Supplementary Slides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peptide/variant-level DA - Model 1</a:t>
            </a:r>
            <a:endParaRPr/>
          </a:p>
        </p:txBody>
      </p:sp>
      <p:pic>
        <p:nvPicPr>
          <p:cNvPr id="311" name="Google Shape;311;p40"/>
          <p:cNvPicPr preferRelativeResize="0"/>
          <p:nvPr/>
        </p:nvPicPr>
        <p:blipFill>
          <a:blip r:embed="rId3">
            <a:alphaModFix/>
          </a:blip>
          <a:stretch>
            <a:fillRect/>
          </a:stretch>
        </p:blipFill>
        <p:spPr>
          <a:xfrm>
            <a:off x="-12" y="1017724"/>
            <a:ext cx="7628225" cy="4044899"/>
          </a:xfrm>
          <a:prstGeom prst="rect">
            <a:avLst/>
          </a:prstGeom>
          <a:noFill/>
          <a:ln>
            <a:noFill/>
          </a:ln>
        </p:spPr>
      </p:pic>
      <p:sp>
        <p:nvSpPr>
          <p:cNvPr id="312" name="Google Shape;312;p40"/>
          <p:cNvSpPr txBox="1"/>
          <p:nvPr/>
        </p:nvSpPr>
        <p:spPr>
          <a:xfrm>
            <a:off x="7813075" y="1885500"/>
            <a:ext cx="12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25 with missing values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pic>
        <p:nvPicPr>
          <p:cNvPr id="317" name="Google Shape;317;p41"/>
          <p:cNvPicPr preferRelativeResize="0"/>
          <p:nvPr/>
        </p:nvPicPr>
        <p:blipFill rotWithShape="1">
          <a:blip r:embed="rId3">
            <a:alphaModFix/>
          </a:blip>
          <a:srcRect b="79088" l="0" r="0" t="0"/>
          <a:stretch/>
        </p:blipFill>
        <p:spPr>
          <a:xfrm>
            <a:off x="228600" y="822675"/>
            <a:ext cx="4231650" cy="1011850"/>
          </a:xfrm>
          <a:prstGeom prst="rect">
            <a:avLst/>
          </a:prstGeom>
          <a:noFill/>
          <a:ln>
            <a:noFill/>
          </a:ln>
        </p:spPr>
      </p:pic>
      <p:pic>
        <p:nvPicPr>
          <p:cNvPr id="318" name="Google Shape;318;p41"/>
          <p:cNvPicPr preferRelativeResize="0"/>
          <p:nvPr/>
        </p:nvPicPr>
        <p:blipFill rotWithShape="1">
          <a:blip r:embed="rId3">
            <a:alphaModFix/>
          </a:blip>
          <a:srcRect b="0" l="0" r="0" t="47223"/>
          <a:stretch/>
        </p:blipFill>
        <p:spPr>
          <a:xfrm>
            <a:off x="228600" y="1782400"/>
            <a:ext cx="4231650" cy="2553675"/>
          </a:xfrm>
          <a:prstGeom prst="rect">
            <a:avLst/>
          </a:prstGeom>
          <a:noFill/>
          <a:ln>
            <a:noFill/>
          </a:ln>
        </p:spPr>
      </p:pic>
      <p:pic>
        <p:nvPicPr>
          <p:cNvPr id="319" name="Google Shape;319;p41"/>
          <p:cNvPicPr preferRelativeResize="0"/>
          <p:nvPr/>
        </p:nvPicPr>
        <p:blipFill rotWithShape="1">
          <a:blip r:embed="rId4">
            <a:alphaModFix/>
          </a:blip>
          <a:srcRect b="0" l="0" r="0" t="71188"/>
          <a:stretch/>
        </p:blipFill>
        <p:spPr>
          <a:xfrm>
            <a:off x="4688850" y="2849200"/>
            <a:ext cx="4366426" cy="1394125"/>
          </a:xfrm>
          <a:prstGeom prst="rect">
            <a:avLst/>
          </a:prstGeom>
          <a:noFill/>
          <a:ln>
            <a:noFill/>
          </a:ln>
        </p:spPr>
      </p:pic>
      <p:pic>
        <p:nvPicPr>
          <p:cNvPr id="320" name="Google Shape;320;p41"/>
          <p:cNvPicPr preferRelativeResize="0"/>
          <p:nvPr/>
        </p:nvPicPr>
        <p:blipFill rotWithShape="1">
          <a:blip r:embed="rId4">
            <a:alphaModFix/>
          </a:blip>
          <a:srcRect b="59115" l="0" r="0" t="0"/>
          <a:stretch/>
        </p:blipFill>
        <p:spPr>
          <a:xfrm>
            <a:off x="4688850" y="914400"/>
            <a:ext cx="4366426" cy="1978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289813" y="712450"/>
            <a:ext cx="4005322" cy="4250075"/>
          </a:xfrm>
          <a:prstGeom prst="rect">
            <a:avLst/>
          </a:prstGeom>
          <a:noFill/>
          <a:ln>
            <a:noFill/>
          </a:ln>
        </p:spPr>
      </p:pic>
      <p:pic>
        <p:nvPicPr>
          <p:cNvPr id="70" name="Google Shape;70;p15"/>
          <p:cNvPicPr preferRelativeResize="0"/>
          <p:nvPr/>
        </p:nvPicPr>
        <p:blipFill>
          <a:blip r:embed="rId4">
            <a:alphaModFix/>
          </a:blip>
          <a:stretch>
            <a:fillRect/>
          </a:stretch>
        </p:blipFill>
        <p:spPr>
          <a:xfrm>
            <a:off x="4442797" y="1130602"/>
            <a:ext cx="4411391" cy="3652348"/>
          </a:xfrm>
          <a:prstGeom prst="rect">
            <a:avLst/>
          </a:prstGeom>
          <a:noFill/>
          <a:ln>
            <a:noFill/>
          </a:ln>
        </p:spPr>
      </p:pic>
      <p:sp>
        <p:nvSpPr>
          <p:cNvPr id="71" name="Google Shape;71;p15"/>
          <p:cNvSpPr txBox="1"/>
          <p:nvPr>
            <p:ph type="title"/>
          </p:nvPr>
        </p:nvSpPr>
        <p:spPr>
          <a:xfrm>
            <a:off x="199650" y="176075"/>
            <a:ext cx="8520600" cy="707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lang="en" sz="2800"/>
              <a:t>Experimenting with normalization</a:t>
            </a: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42"/>
          <p:cNvSpPr txBox="1"/>
          <p:nvPr/>
        </p:nvSpPr>
        <p:spPr>
          <a:xfrm>
            <a:off x="388950" y="1211250"/>
            <a:ext cx="8366100" cy="2416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b="1" lang="en">
                <a:solidFill>
                  <a:srgbClr val="434343"/>
                </a:solidFill>
              </a:rPr>
              <a:t>Challenges (or limitations) and future work</a:t>
            </a:r>
            <a:endParaRPr sz="1100">
              <a:solidFill>
                <a:srgbClr val="980000"/>
              </a:solidFill>
            </a:endParaRPr>
          </a:p>
          <a:p>
            <a:pPr indent="0" lvl="0" marL="0" rtl="0" algn="just">
              <a:lnSpc>
                <a:spcPct val="115000"/>
              </a:lnSpc>
              <a:spcBef>
                <a:spcPts val="1000"/>
              </a:spcBef>
              <a:spcAft>
                <a:spcPts val="0"/>
              </a:spcAft>
              <a:buNone/>
            </a:pPr>
            <a:r>
              <a:rPr lang="en" sz="1100">
                <a:solidFill>
                  <a:schemeClr val="dk1"/>
                </a:solidFill>
              </a:rPr>
              <a:t>Some of the challenges were:</a:t>
            </a:r>
            <a:endParaRPr sz="1100">
              <a:solidFill>
                <a:schemeClr val="dk1"/>
              </a:solidFill>
            </a:endParaRPr>
          </a:p>
          <a:p>
            <a:pPr indent="-298450" lvl="0" marL="457200" rtl="0" algn="just">
              <a:lnSpc>
                <a:spcPct val="115000"/>
              </a:lnSpc>
              <a:spcBef>
                <a:spcPts val="1000"/>
              </a:spcBef>
              <a:spcAft>
                <a:spcPts val="0"/>
              </a:spcAft>
              <a:buClr>
                <a:schemeClr val="dk1"/>
              </a:buClr>
              <a:buSzPts val="1100"/>
              <a:buChar char="●"/>
            </a:pPr>
            <a:r>
              <a:rPr lang="en" sz="1100">
                <a:solidFill>
                  <a:schemeClr val="dk1"/>
                </a:solidFill>
              </a:rPr>
              <a:t>Processing and modeling a dataset with a large number of features was difficult. Since we transposed the data, here, there are 101461 columns. These account for the peptide intensities; feature selection and feature importances were more difficult to narrow down with such a huge number.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There were also a large number of missing values; we had to make sure to carefully handle these in our processing at different points (for example, during clustering). We can sense from the good performance of the baseline models that missing values are possibly impacting the classification.</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Moreover, with only 90 samples, the train and test samples are also very small in number. This means there is a high possibility of overfitting.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feature selection/processing</a:t>
            </a:r>
            <a:endParaRPr/>
          </a:p>
        </p:txBody>
      </p:sp>
      <p:sp>
        <p:nvSpPr>
          <p:cNvPr id="336" name="Google Shape;336;p44"/>
          <p:cNvSpPr txBox="1"/>
          <p:nvPr>
            <p:ph idx="1" type="body"/>
          </p:nvPr>
        </p:nvSpPr>
        <p:spPr>
          <a:xfrm>
            <a:off x="311700" y="1199000"/>
            <a:ext cx="8520600" cy="35223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Only use columns with </a:t>
            </a:r>
            <a:r>
              <a:rPr lang="en" sz="1400">
                <a:latin typeface="Consolas"/>
                <a:ea typeface="Consolas"/>
                <a:cs typeface="Consolas"/>
                <a:sym typeface="Consolas"/>
              </a:rPr>
              <a:t>“[patient_condition]..intensity_for_peptide_variant”</a:t>
            </a:r>
            <a:r>
              <a:rPr lang="en"/>
              <a:t>, dropping two samples (Empty and Norm)</a:t>
            </a:r>
            <a:endParaRPr/>
          </a:p>
          <a:p>
            <a:pPr indent="-325755" lvl="0" marL="457200" rtl="0" algn="l">
              <a:spcBef>
                <a:spcPts val="0"/>
              </a:spcBef>
              <a:spcAft>
                <a:spcPts val="0"/>
              </a:spcAft>
              <a:buSzPct val="100000"/>
              <a:buChar char="●"/>
            </a:pPr>
            <a:r>
              <a:rPr lang="en"/>
              <a:t>Transpose the matrix</a:t>
            </a:r>
            <a:endParaRPr/>
          </a:p>
          <a:p>
            <a:pPr indent="-325755" lvl="0" marL="457200" rtl="0" algn="l">
              <a:spcBef>
                <a:spcPts val="0"/>
              </a:spcBef>
              <a:spcAft>
                <a:spcPts val="0"/>
              </a:spcAft>
              <a:buSzPct val="100000"/>
              <a:buChar char="●"/>
            </a:pPr>
            <a:r>
              <a:rPr lang="en"/>
              <a:t>Add column </a:t>
            </a:r>
            <a:r>
              <a:rPr b="1" lang="en"/>
              <a:t>Condition </a:t>
            </a:r>
            <a:r>
              <a:rPr lang="en"/>
              <a:t>- “Covid” and “No-Covid”</a:t>
            </a:r>
            <a:endParaRPr/>
          </a:p>
          <a:p>
            <a:pPr indent="-325755" lvl="0" marL="457200" rtl="0" algn="l">
              <a:spcBef>
                <a:spcPts val="0"/>
              </a:spcBef>
              <a:spcAft>
                <a:spcPts val="0"/>
              </a:spcAft>
              <a:buSzPct val="100000"/>
              <a:buChar char="●"/>
            </a:pPr>
            <a:r>
              <a:rPr lang="en"/>
              <a:t>Add column </a:t>
            </a:r>
            <a:r>
              <a:rPr b="1" lang="en"/>
              <a:t>Original Class</a:t>
            </a:r>
            <a:r>
              <a:rPr lang="en"/>
              <a:t> - original condition of the sample (4 from dataset)</a:t>
            </a:r>
            <a:endParaRPr/>
          </a:p>
          <a:p>
            <a:pPr indent="-325755" lvl="0" marL="457200" rtl="0" algn="l">
              <a:spcBef>
                <a:spcPts val="0"/>
              </a:spcBef>
              <a:spcAft>
                <a:spcPts val="0"/>
              </a:spcAft>
              <a:buSzPct val="100000"/>
              <a:buChar char="●"/>
            </a:pPr>
            <a:r>
              <a:rPr lang="en"/>
              <a:t>Handling Missing Values (in train):</a:t>
            </a:r>
            <a:endParaRPr/>
          </a:p>
          <a:p>
            <a:pPr indent="-325755" lvl="0" marL="457200" rtl="0" algn="l">
              <a:spcBef>
                <a:spcPts val="0"/>
              </a:spcBef>
              <a:spcAft>
                <a:spcPts val="0"/>
              </a:spcAft>
              <a:buSzPct val="100000"/>
              <a:buAutoNum type="arabicPeriod"/>
            </a:pPr>
            <a:r>
              <a:rPr b="1" lang="en"/>
              <a:t>Model 1 </a:t>
            </a:r>
            <a:r>
              <a:rPr lang="en"/>
              <a:t>- </a:t>
            </a:r>
            <a:endParaRPr/>
          </a:p>
          <a:p>
            <a:pPr indent="-325755" lvl="1" marL="914400" marR="0" rtl="0" algn="l">
              <a:lnSpc>
                <a:spcPct val="115000"/>
              </a:lnSpc>
              <a:spcBef>
                <a:spcPts val="0"/>
              </a:spcBef>
              <a:spcAft>
                <a:spcPts val="0"/>
              </a:spcAft>
              <a:buSzPct val="100000"/>
              <a:buAutoNum type="alphaLcPeriod"/>
            </a:pPr>
            <a:r>
              <a:rPr lang="en" sz="1800"/>
              <a:t>MissForest impute</a:t>
            </a:r>
            <a:r>
              <a:rPr lang="en" sz="1800"/>
              <a:t>r</a:t>
            </a:r>
            <a:r>
              <a:rPr lang="en" sz="1800"/>
              <a:t> to impute values </a:t>
            </a:r>
            <a:r>
              <a:rPr lang="en" sz="1800"/>
              <a:t>using</a:t>
            </a:r>
            <a:r>
              <a:rPr lang="en" sz="1800"/>
              <a:t> canonical proteins</a:t>
            </a:r>
            <a:endParaRPr sz="1800"/>
          </a:p>
          <a:p>
            <a:pPr indent="-325755" lvl="1" marL="914400" rtl="0" algn="l">
              <a:spcBef>
                <a:spcPts val="0"/>
              </a:spcBef>
              <a:spcAft>
                <a:spcPts val="0"/>
              </a:spcAft>
              <a:buSzPct val="100000"/>
              <a:buAutoNum type="alphaLcPeriod"/>
            </a:pPr>
            <a:r>
              <a:rPr lang="en" sz="1800"/>
              <a:t>Dataset grouped by canonical proteins </a:t>
            </a:r>
            <a:endParaRPr sz="1800"/>
          </a:p>
          <a:p>
            <a:pPr indent="-325755" lvl="1" marL="914400" rtl="0" algn="l">
              <a:spcBef>
                <a:spcPts val="0"/>
              </a:spcBef>
              <a:spcAft>
                <a:spcPts val="0"/>
              </a:spcAft>
              <a:buSzPct val="100000"/>
              <a:buAutoNum type="alphaLcPeriod"/>
            </a:pPr>
            <a:r>
              <a:rPr lang="en" sz="1800"/>
              <a:t>Final number of features: 101464 peptide variant intensities</a:t>
            </a:r>
            <a:endParaRPr sz="1800"/>
          </a:p>
          <a:p>
            <a:pPr indent="-325755" lvl="0" marL="457200" rtl="0" algn="l">
              <a:spcBef>
                <a:spcPts val="0"/>
              </a:spcBef>
              <a:spcAft>
                <a:spcPts val="0"/>
              </a:spcAft>
              <a:buSzPct val="100000"/>
              <a:buAutoNum type="arabicPeriod"/>
            </a:pPr>
            <a:r>
              <a:rPr b="1" lang="en"/>
              <a:t>Model 2 </a:t>
            </a:r>
            <a:r>
              <a:rPr lang="en"/>
              <a:t>-</a:t>
            </a:r>
            <a:endParaRPr/>
          </a:p>
          <a:p>
            <a:pPr indent="-325755" lvl="1" marL="914400" rtl="0" algn="l">
              <a:spcBef>
                <a:spcPts val="0"/>
              </a:spcBef>
              <a:spcAft>
                <a:spcPts val="0"/>
              </a:spcAft>
              <a:buSzPct val="100000"/>
              <a:buAutoNum type="alphaLcPeriod"/>
            </a:pPr>
            <a:r>
              <a:rPr lang="en" sz="1800"/>
              <a:t>Remove peptides with too many NAs </a:t>
            </a:r>
            <a:endParaRPr sz="1800"/>
          </a:p>
          <a:p>
            <a:pPr indent="-325755" lvl="1" marL="914400" rtl="0" algn="l">
              <a:spcBef>
                <a:spcPts val="0"/>
              </a:spcBef>
              <a:spcAft>
                <a:spcPts val="0"/>
              </a:spcAft>
              <a:buSzPct val="100000"/>
              <a:buAutoNum type="alphaLcPeriod"/>
            </a:pPr>
            <a:r>
              <a:rPr lang="en" sz="1800"/>
              <a:t>Perform log normalization</a:t>
            </a:r>
            <a:endParaRPr sz="1800"/>
          </a:p>
          <a:p>
            <a:pPr indent="-325755" lvl="1" marL="914400" rtl="0" algn="l">
              <a:spcBef>
                <a:spcPts val="0"/>
              </a:spcBef>
              <a:spcAft>
                <a:spcPts val="0"/>
              </a:spcAft>
              <a:buSzPct val="100000"/>
              <a:buAutoNum type="alphaLcPeriod"/>
            </a:pPr>
            <a:r>
              <a:rPr lang="en" sz="1800"/>
              <a:t>Impute mean only using train, store the mean for each peptide to replace NAs in test</a:t>
            </a:r>
            <a:endParaRPr sz="1800"/>
          </a:p>
          <a:p>
            <a:pPr indent="-325755" lvl="1" marL="914400" rtl="0" algn="l">
              <a:spcBef>
                <a:spcPts val="0"/>
              </a:spcBef>
              <a:spcAft>
                <a:spcPts val="0"/>
              </a:spcAft>
              <a:buSzPct val="100000"/>
              <a:buAutoNum type="alphaLcPeriod"/>
            </a:pPr>
            <a:r>
              <a:rPr lang="en" sz="1800"/>
              <a:t>Final number of features: 100187 </a:t>
            </a:r>
            <a:r>
              <a:rPr lang="en" sz="1800"/>
              <a:t>peptide variant intensities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311700" y="27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of the models</a:t>
            </a:r>
            <a:endParaRPr/>
          </a:p>
        </p:txBody>
      </p:sp>
      <p:sp>
        <p:nvSpPr>
          <p:cNvPr id="342" name="Google Shape;342;p45"/>
          <p:cNvSpPr txBox="1"/>
          <p:nvPr>
            <p:ph idx="1" type="body"/>
          </p:nvPr>
        </p:nvSpPr>
        <p:spPr>
          <a:xfrm>
            <a:off x="311713" y="955300"/>
            <a:ext cx="8520600" cy="3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Results:</a:t>
            </a:r>
            <a:endParaRPr b="1"/>
          </a:p>
          <a:p>
            <a:pPr indent="-336550" lvl="0" marL="457200" rtl="0" algn="l">
              <a:spcBef>
                <a:spcPts val="1200"/>
              </a:spcBef>
              <a:spcAft>
                <a:spcPts val="0"/>
              </a:spcAft>
              <a:buSzPts val="1700"/>
              <a:buChar char="●"/>
            </a:pPr>
            <a:r>
              <a:rPr lang="en" sz="1700"/>
              <a:t>Model 1 : Imputing values using MissForest</a:t>
            </a:r>
            <a:endParaRPr sz="1700"/>
          </a:p>
          <a:p>
            <a:pPr indent="-336550" lvl="0" marL="457200" rtl="0" algn="l">
              <a:spcBef>
                <a:spcPts val="0"/>
              </a:spcBef>
              <a:spcAft>
                <a:spcPts val="0"/>
              </a:spcAft>
              <a:buSzPts val="1700"/>
              <a:buChar char="●"/>
            </a:pPr>
            <a:r>
              <a:rPr lang="en" sz="1700"/>
              <a:t>Model 2:  </a:t>
            </a:r>
            <a:r>
              <a:rPr lang="en" sz="1700"/>
              <a:t>Dropping peptides with too many NAs, log norm, imputing values using mean </a:t>
            </a:r>
            <a:endParaRPr sz="17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t/>
            </a:r>
            <a:endParaRPr b="1"/>
          </a:p>
        </p:txBody>
      </p:sp>
      <p:graphicFrame>
        <p:nvGraphicFramePr>
          <p:cNvPr id="343" name="Google Shape;343;p45"/>
          <p:cNvGraphicFramePr/>
          <p:nvPr/>
        </p:nvGraphicFramePr>
        <p:xfrm>
          <a:off x="1381700" y="2753985"/>
          <a:ext cx="3000000" cy="3000000"/>
        </p:xfrm>
        <a:graphic>
          <a:graphicData uri="http://schemas.openxmlformats.org/drawingml/2006/table">
            <a:tbl>
              <a:tblPr>
                <a:noFill/>
                <a:tableStyleId>{C1563136-AAB5-4C5F-952E-1C21D6C391D3}</a:tableStyleId>
              </a:tblPr>
              <a:tblGrid>
                <a:gridCol w="1276125"/>
                <a:gridCol w="1276125"/>
                <a:gridCol w="1276125"/>
                <a:gridCol w="1276125"/>
                <a:gridCol w="1276125"/>
              </a:tblGrid>
              <a:tr h="350875">
                <a:tc>
                  <a:txBody>
                    <a:bodyPr/>
                    <a:lstStyle/>
                    <a:p>
                      <a:pPr indent="0" lvl="0" marL="0" rtl="0" algn="l">
                        <a:spcBef>
                          <a:spcPts val="0"/>
                        </a:spcBef>
                        <a:spcAft>
                          <a:spcPts val="0"/>
                        </a:spcAft>
                        <a:buNone/>
                      </a:pPr>
                      <a:r>
                        <a:rPr b="1" lang="en" sz="1250">
                          <a:solidFill>
                            <a:schemeClr val="accent2"/>
                          </a:solidFill>
                          <a:highlight>
                            <a:srgbClr val="FFFFFF"/>
                          </a:highlight>
                        </a:rPr>
                        <a:t>Model</a:t>
                      </a:r>
                      <a:endParaRPr b="1" sz="12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250">
                          <a:solidFill>
                            <a:schemeClr val="accent2"/>
                          </a:solidFill>
                          <a:highlight>
                            <a:srgbClr val="FFFFFF"/>
                          </a:highlight>
                        </a:rPr>
                        <a:t>Accuracy</a:t>
                      </a:r>
                      <a:endParaRPr b="1" sz="1250">
                        <a:solidFill>
                          <a:schemeClr val="accent2"/>
                        </a:solidFill>
                        <a:highlight>
                          <a:srgbClr val="FFFFFF"/>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chemeClr val="accent2"/>
                          </a:solidFill>
                          <a:highlight>
                            <a:srgbClr val="FFFFFF"/>
                          </a:highlight>
                        </a:rPr>
                        <a:t>F1 Score</a:t>
                      </a:r>
                      <a:endParaRPr b="1" sz="1250">
                        <a:solidFill>
                          <a:schemeClr val="accent2"/>
                        </a:solidFill>
                        <a:highlight>
                          <a:srgbClr val="FFFFFF"/>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chemeClr val="accent2"/>
                          </a:solidFill>
                          <a:highlight>
                            <a:srgbClr val="FFFFFF"/>
                          </a:highlight>
                        </a:rPr>
                        <a:t>Precision</a:t>
                      </a:r>
                      <a:endParaRPr b="1" sz="1250">
                        <a:solidFill>
                          <a:schemeClr val="accent2"/>
                        </a:solidFill>
                        <a:highlight>
                          <a:srgbClr val="FFFFFF"/>
                        </a:highlight>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50">
                          <a:solidFill>
                            <a:schemeClr val="accent2"/>
                          </a:solidFill>
                          <a:highlight>
                            <a:srgbClr val="FFFFFF"/>
                          </a:highlight>
                        </a:rPr>
                        <a:t>Recall</a:t>
                      </a:r>
                      <a:endParaRPr b="1" sz="1250">
                        <a:solidFill>
                          <a:schemeClr val="accent2"/>
                        </a:solidFill>
                        <a:highlight>
                          <a:srgbClr val="FFFFFF"/>
                        </a:highlight>
                      </a:endParaRPr>
                    </a:p>
                  </a:txBody>
                  <a:tcPr marT="91425" marB="91425" marR="91425" marL="91425">
                    <a:lnB cap="flat" cmpd="sng" w="9525">
                      <a:solidFill>
                        <a:srgbClr val="9E9E9E"/>
                      </a:solidFill>
                      <a:prstDash val="solid"/>
                      <a:round/>
                      <a:headEnd len="sm" w="sm" type="none"/>
                      <a:tailEnd len="sm" w="sm" type="none"/>
                    </a:lnB>
                  </a:tcPr>
                </a:tc>
              </a:tr>
              <a:tr h="350875">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Model 1</a:t>
                      </a:r>
                      <a:endParaRPr sz="1250">
                        <a:solidFill>
                          <a:schemeClr val="accent2"/>
                        </a:solidFill>
                        <a:highlight>
                          <a:srgbClr val="FFFFFF"/>
                        </a:highlight>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0.89</a:t>
                      </a:r>
                      <a:endParaRPr sz="1250">
                        <a:solidFill>
                          <a:schemeClr val="accent2"/>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0.88</a:t>
                      </a:r>
                      <a:endParaRPr sz="1250">
                        <a:solidFill>
                          <a:schemeClr val="accent2"/>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1.00</a:t>
                      </a:r>
                      <a:endParaRPr sz="1250">
                        <a:solidFill>
                          <a:schemeClr val="accent2"/>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0.80</a:t>
                      </a:r>
                      <a:endParaRPr sz="1250">
                        <a:solidFill>
                          <a:schemeClr val="accent2"/>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0875">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Model 2</a:t>
                      </a:r>
                      <a:endParaRPr sz="12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spcBef>
                          <a:spcPts val="0"/>
                        </a:spcBef>
                        <a:spcAft>
                          <a:spcPts val="0"/>
                        </a:spcAft>
                        <a:buNone/>
                      </a:pPr>
                      <a:r>
                        <a:rPr lang="en" sz="1250">
                          <a:solidFill>
                            <a:schemeClr val="accent2"/>
                          </a:solidFill>
                          <a:highlight>
                            <a:srgbClr val="FFFFFF"/>
                          </a:highlight>
                          <a:latin typeface="Consolas"/>
                          <a:ea typeface="Consolas"/>
                          <a:cs typeface="Consolas"/>
                          <a:sym typeface="Consolas"/>
                        </a:rPr>
                        <a:t>0.89</a:t>
                      </a:r>
                      <a:endParaRPr sz="1250">
                        <a:solidFill>
                          <a:schemeClr val="accent2"/>
                        </a:solidFill>
                        <a:highlight>
                          <a:srgbClr val="FFFFFF"/>
                        </a:highlight>
                        <a:latin typeface="Consolas"/>
                        <a:ea typeface="Consolas"/>
                        <a:cs typeface="Consolas"/>
                        <a:sym typeface="Consola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sz="1250">
                          <a:solidFill>
                            <a:schemeClr val="accent2"/>
                          </a:solidFill>
                          <a:highlight>
                            <a:srgbClr val="FFFFFF"/>
                          </a:highlight>
                          <a:latin typeface="Consolas"/>
                          <a:ea typeface="Consolas"/>
                          <a:cs typeface="Consolas"/>
                          <a:sym typeface="Consolas"/>
                        </a:rPr>
                        <a:t>0.90</a:t>
                      </a:r>
                      <a:endParaRPr sz="1250">
                        <a:solidFill>
                          <a:schemeClr val="accent2"/>
                        </a:solidFill>
                        <a:highlight>
                          <a:srgbClr val="FFFFFF"/>
                        </a:highlight>
                        <a:latin typeface="Consolas"/>
                        <a:ea typeface="Consolas"/>
                        <a:cs typeface="Consolas"/>
                        <a:sym typeface="Consola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sz="1250">
                          <a:solidFill>
                            <a:schemeClr val="accent2"/>
                          </a:solidFill>
                          <a:highlight>
                            <a:srgbClr val="FFFFFF"/>
                          </a:highlight>
                          <a:latin typeface="Consolas"/>
                          <a:ea typeface="Consolas"/>
                          <a:cs typeface="Consolas"/>
                          <a:sym typeface="Consolas"/>
                        </a:rPr>
                        <a:t>0.81</a:t>
                      </a:r>
                      <a:endParaRPr sz="1250">
                        <a:solidFill>
                          <a:schemeClr val="accent2"/>
                        </a:solidFill>
                        <a:highlight>
                          <a:srgbClr val="FFFFFF"/>
                        </a:highlight>
                        <a:latin typeface="Consolas"/>
                        <a:ea typeface="Consolas"/>
                        <a:cs typeface="Consolas"/>
                        <a:sym typeface="Consola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sz="1250">
                          <a:solidFill>
                            <a:schemeClr val="accent2"/>
                          </a:solidFill>
                          <a:highlight>
                            <a:srgbClr val="FFFFFF"/>
                          </a:highlight>
                          <a:latin typeface="Consolas"/>
                          <a:ea typeface="Consolas"/>
                          <a:cs typeface="Consolas"/>
                          <a:sym typeface="Consolas"/>
                        </a:rPr>
                        <a:t>1.00</a:t>
                      </a:r>
                      <a:endParaRPr sz="1250">
                        <a:solidFill>
                          <a:schemeClr val="accent2"/>
                        </a:solidFill>
                        <a:highlight>
                          <a:srgbClr val="FFFFFF"/>
                        </a:highlight>
                        <a:latin typeface="Consolas"/>
                        <a:ea typeface="Consolas"/>
                        <a:cs typeface="Consolas"/>
                        <a:sym typeface="Consolas"/>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protein-level differential abundance</a:t>
            </a:r>
            <a:endParaRPr/>
          </a:p>
        </p:txBody>
      </p:sp>
      <p:pic>
        <p:nvPicPr>
          <p:cNvPr id="349" name="Google Shape;349;p46"/>
          <p:cNvPicPr preferRelativeResize="0"/>
          <p:nvPr/>
        </p:nvPicPr>
        <p:blipFill>
          <a:blip r:embed="rId3">
            <a:alphaModFix/>
          </a:blip>
          <a:stretch>
            <a:fillRect/>
          </a:stretch>
        </p:blipFill>
        <p:spPr>
          <a:xfrm>
            <a:off x="0" y="1006875"/>
            <a:ext cx="4893081" cy="2410800"/>
          </a:xfrm>
          <a:prstGeom prst="rect">
            <a:avLst/>
          </a:prstGeom>
          <a:noFill/>
          <a:ln>
            <a:noFill/>
          </a:ln>
        </p:spPr>
      </p:pic>
      <p:sp>
        <p:nvSpPr>
          <p:cNvPr id="350" name="Google Shape;350;p46"/>
          <p:cNvSpPr txBox="1"/>
          <p:nvPr/>
        </p:nvSpPr>
        <p:spPr>
          <a:xfrm>
            <a:off x="1073700" y="3477875"/>
            <a:ext cx="27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protein: </a:t>
            </a:r>
            <a:r>
              <a:rPr lang="en" sz="1100">
                <a:solidFill>
                  <a:srgbClr val="1D1C1D"/>
                </a:solidFill>
                <a:latin typeface="Consolas"/>
                <a:ea typeface="Consolas"/>
                <a:cs typeface="Consolas"/>
                <a:sym typeface="Consolas"/>
              </a:rPr>
              <a:t>sp|P02768|ALBU_HUMAN</a:t>
            </a:r>
            <a:endParaRPr/>
          </a:p>
        </p:txBody>
      </p:sp>
      <p:pic>
        <p:nvPicPr>
          <p:cNvPr id="351" name="Google Shape;351;p46"/>
          <p:cNvPicPr preferRelativeResize="0"/>
          <p:nvPr/>
        </p:nvPicPr>
        <p:blipFill>
          <a:blip r:embed="rId4">
            <a:alphaModFix/>
          </a:blip>
          <a:stretch>
            <a:fillRect/>
          </a:stretch>
        </p:blipFill>
        <p:spPr>
          <a:xfrm>
            <a:off x="4798600" y="953950"/>
            <a:ext cx="4286788" cy="2463725"/>
          </a:xfrm>
          <a:prstGeom prst="rect">
            <a:avLst/>
          </a:prstGeom>
          <a:noFill/>
          <a:ln>
            <a:noFill/>
          </a:ln>
        </p:spPr>
      </p:pic>
      <p:sp>
        <p:nvSpPr>
          <p:cNvPr id="352" name="Google Shape;352;p46"/>
          <p:cNvSpPr txBox="1"/>
          <p:nvPr/>
        </p:nvSpPr>
        <p:spPr>
          <a:xfrm>
            <a:off x="5614025" y="3477875"/>
            <a:ext cx="27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protein: </a:t>
            </a:r>
            <a:r>
              <a:rPr lang="en" sz="1100">
                <a:solidFill>
                  <a:srgbClr val="1D1C1D"/>
                </a:solidFill>
                <a:latin typeface="Consolas"/>
                <a:ea typeface="Consolas"/>
                <a:cs typeface="Consolas"/>
                <a:sym typeface="Consolas"/>
              </a:rPr>
              <a:t>sp|P02768|ALBU_HUMAN</a:t>
            </a:r>
            <a:endParaRPr/>
          </a:p>
        </p:txBody>
      </p:sp>
      <p:sp>
        <p:nvSpPr>
          <p:cNvPr id="353" name="Google Shape;353;p46"/>
          <p:cNvSpPr txBox="1"/>
          <p:nvPr/>
        </p:nvSpPr>
        <p:spPr>
          <a:xfrm>
            <a:off x="2103600" y="4224125"/>
            <a:ext cx="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 1</a:t>
            </a:r>
            <a:endParaRPr/>
          </a:p>
        </p:txBody>
      </p:sp>
      <p:sp>
        <p:nvSpPr>
          <p:cNvPr id="354" name="Google Shape;354;p46"/>
          <p:cNvSpPr txBox="1"/>
          <p:nvPr/>
        </p:nvSpPr>
        <p:spPr>
          <a:xfrm>
            <a:off x="6490475" y="4224125"/>
            <a:ext cx="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on peptide/variant-level DA</a:t>
            </a:r>
            <a:endParaRPr/>
          </a:p>
        </p:txBody>
      </p:sp>
      <p:pic>
        <p:nvPicPr>
          <p:cNvPr id="360" name="Google Shape;360;p47"/>
          <p:cNvPicPr preferRelativeResize="0"/>
          <p:nvPr/>
        </p:nvPicPr>
        <p:blipFill>
          <a:blip r:embed="rId3">
            <a:alphaModFix/>
          </a:blip>
          <a:stretch>
            <a:fillRect/>
          </a:stretch>
        </p:blipFill>
        <p:spPr>
          <a:xfrm>
            <a:off x="12900" y="1005075"/>
            <a:ext cx="4335200" cy="2518175"/>
          </a:xfrm>
          <a:prstGeom prst="rect">
            <a:avLst/>
          </a:prstGeom>
          <a:noFill/>
          <a:ln>
            <a:noFill/>
          </a:ln>
        </p:spPr>
      </p:pic>
      <p:sp>
        <p:nvSpPr>
          <p:cNvPr id="361" name="Google Shape;361;p47"/>
          <p:cNvSpPr txBox="1"/>
          <p:nvPr/>
        </p:nvSpPr>
        <p:spPr>
          <a:xfrm>
            <a:off x="1387400" y="3815400"/>
            <a:ext cx="142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features with &lt; half missing values</a:t>
            </a:r>
            <a:endParaRPr/>
          </a:p>
        </p:txBody>
      </p:sp>
      <p:pic>
        <p:nvPicPr>
          <p:cNvPr id="362" name="Google Shape;362;p47"/>
          <p:cNvPicPr preferRelativeResize="0"/>
          <p:nvPr/>
        </p:nvPicPr>
        <p:blipFill>
          <a:blip r:embed="rId4">
            <a:alphaModFix/>
          </a:blip>
          <a:stretch>
            <a:fillRect/>
          </a:stretch>
        </p:blipFill>
        <p:spPr>
          <a:xfrm>
            <a:off x="4434600" y="963025"/>
            <a:ext cx="4685876" cy="2602150"/>
          </a:xfrm>
          <a:prstGeom prst="rect">
            <a:avLst/>
          </a:prstGeom>
          <a:noFill/>
          <a:ln>
            <a:noFill/>
          </a:ln>
        </p:spPr>
      </p:pic>
      <p:sp>
        <p:nvSpPr>
          <p:cNvPr id="363" name="Google Shape;363;p47"/>
          <p:cNvSpPr txBox="1"/>
          <p:nvPr/>
        </p:nvSpPr>
        <p:spPr>
          <a:xfrm>
            <a:off x="6732500" y="3815275"/>
            <a:ext cx="142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 many missing values</a:t>
            </a:r>
            <a:endParaRPr/>
          </a:p>
        </p:txBody>
      </p:sp>
      <p:sp>
        <p:nvSpPr>
          <p:cNvPr id="364" name="Google Shape;364;p47"/>
          <p:cNvSpPr txBox="1"/>
          <p:nvPr/>
        </p:nvSpPr>
        <p:spPr>
          <a:xfrm>
            <a:off x="195875" y="3368500"/>
            <a:ext cx="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 1</a:t>
            </a:r>
            <a:endParaRPr/>
          </a:p>
        </p:txBody>
      </p:sp>
      <p:sp>
        <p:nvSpPr>
          <p:cNvPr id="365" name="Google Shape;365;p47"/>
          <p:cNvSpPr txBox="1"/>
          <p:nvPr/>
        </p:nvSpPr>
        <p:spPr>
          <a:xfrm>
            <a:off x="4823025" y="3415075"/>
            <a:ext cx="9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 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Assessment of </a:t>
            </a:r>
            <a:r>
              <a:rPr lang="en"/>
              <a:t>peptide/variant-level DA - Model 2</a:t>
            </a:r>
            <a:endParaRPr/>
          </a:p>
        </p:txBody>
      </p:sp>
      <p:sp>
        <p:nvSpPr>
          <p:cNvPr id="371" name="Google Shape;371;p48"/>
          <p:cNvSpPr txBox="1"/>
          <p:nvPr>
            <p:ph idx="1" type="body"/>
          </p:nvPr>
        </p:nvSpPr>
        <p:spPr>
          <a:xfrm>
            <a:off x="311700" y="1000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Unmodified sequence						Modified Sequence</a:t>
            </a:r>
            <a:endParaRPr/>
          </a:p>
        </p:txBody>
      </p:sp>
      <p:pic>
        <p:nvPicPr>
          <p:cNvPr id="372" name="Google Shape;372;p48"/>
          <p:cNvPicPr preferRelativeResize="0"/>
          <p:nvPr/>
        </p:nvPicPr>
        <p:blipFill>
          <a:blip r:embed="rId3">
            <a:alphaModFix/>
          </a:blip>
          <a:stretch>
            <a:fillRect/>
          </a:stretch>
        </p:blipFill>
        <p:spPr>
          <a:xfrm>
            <a:off x="689213" y="1610825"/>
            <a:ext cx="2847975" cy="3086100"/>
          </a:xfrm>
          <a:prstGeom prst="rect">
            <a:avLst/>
          </a:prstGeom>
          <a:noFill/>
          <a:ln>
            <a:noFill/>
          </a:ln>
        </p:spPr>
      </p:pic>
      <p:pic>
        <p:nvPicPr>
          <p:cNvPr id="373" name="Google Shape;373;p48"/>
          <p:cNvPicPr preferRelativeResize="0"/>
          <p:nvPr/>
        </p:nvPicPr>
        <p:blipFill>
          <a:blip r:embed="rId4">
            <a:alphaModFix/>
          </a:blip>
          <a:stretch>
            <a:fillRect/>
          </a:stretch>
        </p:blipFill>
        <p:spPr>
          <a:xfrm>
            <a:off x="5004475" y="1615575"/>
            <a:ext cx="2895600" cy="3076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protein-level differential abundance - </a:t>
            </a:r>
            <a:r>
              <a:rPr lang="en"/>
              <a:t>Model 2</a:t>
            </a:r>
            <a:endParaRPr/>
          </a:p>
        </p:txBody>
      </p:sp>
      <p:sp>
        <p:nvSpPr>
          <p:cNvPr id="379" name="Google Shape;379;p49"/>
          <p:cNvSpPr txBox="1"/>
          <p:nvPr/>
        </p:nvSpPr>
        <p:spPr>
          <a:xfrm>
            <a:off x="591525" y="4559675"/>
            <a:ext cx="67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protein: </a:t>
            </a:r>
            <a:r>
              <a:rPr lang="en" sz="1200">
                <a:solidFill>
                  <a:schemeClr val="dk1"/>
                </a:solidFill>
                <a:latin typeface="Consolas"/>
                <a:ea typeface="Consolas"/>
                <a:cs typeface="Consolas"/>
                <a:sym typeface="Consolas"/>
              </a:rPr>
              <a:t>sp|P00738|HPT_HUMAN</a:t>
            </a:r>
            <a:endParaRPr/>
          </a:p>
        </p:txBody>
      </p:sp>
      <p:pic>
        <p:nvPicPr>
          <p:cNvPr id="380" name="Google Shape;380;p49"/>
          <p:cNvPicPr preferRelativeResize="0"/>
          <p:nvPr/>
        </p:nvPicPr>
        <p:blipFill>
          <a:blip r:embed="rId3">
            <a:alphaModFix/>
          </a:blip>
          <a:stretch>
            <a:fillRect/>
          </a:stretch>
        </p:blipFill>
        <p:spPr>
          <a:xfrm>
            <a:off x="900113" y="1031250"/>
            <a:ext cx="7191375" cy="357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protein-level differential abundance - </a:t>
            </a:r>
            <a:r>
              <a:rPr lang="en"/>
              <a:t>Model 2</a:t>
            </a:r>
            <a:endParaRPr/>
          </a:p>
        </p:txBody>
      </p:sp>
      <p:sp>
        <p:nvSpPr>
          <p:cNvPr id="386" name="Google Shape;386;p50"/>
          <p:cNvSpPr txBox="1"/>
          <p:nvPr/>
        </p:nvSpPr>
        <p:spPr>
          <a:xfrm>
            <a:off x="547375" y="4559675"/>
            <a:ext cx="79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Top protein: </a:t>
            </a:r>
            <a:r>
              <a:rPr lang="en" sz="1200">
                <a:solidFill>
                  <a:srgbClr val="1D1C1D"/>
                </a:solidFill>
                <a:latin typeface="Consolas"/>
                <a:ea typeface="Consolas"/>
                <a:cs typeface="Consolas"/>
                <a:sym typeface="Consolas"/>
              </a:rPr>
              <a:t>tr|A0A087WWT3|A0A087WWT3_HUMAN</a:t>
            </a:r>
            <a:r>
              <a:rPr lang="en" sz="1100">
                <a:solidFill>
                  <a:srgbClr val="1D1C1D"/>
                </a:solidFill>
                <a:latin typeface="Consolas"/>
                <a:ea typeface="Consolas"/>
                <a:cs typeface="Consolas"/>
                <a:sym typeface="Consolas"/>
              </a:rPr>
              <a:t>	   </a:t>
            </a:r>
            <a:r>
              <a:rPr lang="en">
                <a:solidFill>
                  <a:schemeClr val="dk1"/>
                </a:solidFill>
              </a:rPr>
              <a:t>Top protein: </a:t>
            </a:r>
            <a:r>
              <a:rPr lang="en" sz="1200">
                <a:solidFill>
                  <a:srgbClr val="1D1C1D"/>
                </a:solidFill>
                <a:latin typeface="Consolas"/>
                <a:ea typeface="Consolas"/>
                <a:cs typeface="Consolas"/>
                <a:sym typeface="Consolas"/>
              </a:rPr>
              <a:t>tr|A0A0C4DGB6|A0A0C4DGB6_HUMAN</a:t>
            </a:r>
            <a:endParaRPr/>
          </a:p>
        </p:txBody>
      </p:sp>
      <p:pic>
        <p:nvPicPr>
          <p:cNvPr id="387" name="Google Shape;387;p50"/>
          <p:cNvPicPr preferRelativeResize="0"/>
          <p:nvPr/>
        </p:nvPicPr>
        <p:blipFill>
          <a:blip r:embed="rId3">
            <a:alphaModFix/>
          </a:blip>
          <a:stretch>
            <a:fillRect/>
          </a:stretch>
        </p:blipFill>
        <p:spPr>
          <a:xfrm>
            <a:off x="590500" y="1280768"/>
            <a:ext cx="3550005" cy="3085482"/>
          </a:xfrm>
          <a:prstGeom prst="rect">
            <a:avLst/>
          </a:prstGeom>
          <a:noFill/>
          <a:ln>
            <a:noFill/>
          </a:ln>
        </p:spPr>
      </p:pic>
      <p:pic>
        <p:nvPicPr>
          <p:cNvPr id="388" name="Google Shape;388;p50"/>
          <p:cNvPicPr preferRelativeResize="0"/>
          <p:nvPr/>
        </p:nvPicPr>
        <p:blipFill>
          <a:blip r:embed="rId4">
            <a:alphaModFix/>
          </a:blip>
          <a:stretch>
            <a:fillRect/>
          </a:stretch>
        </p:blipFill>
        <p:spPr>
          <a:xfrm>
            <a:off x="4523134" y="742700"/>
            <a:ext cx="3594491" cy="3623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179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a:t>
            </a:r>
            <a:endParaRPr/>
          </a:p>
        </p:txBody>
      </p:sp>
      <p:sp>
        <p:nvSpPr>
          <p:cNvPr id="77" name="Google Shape;77;p16"/>
          <p:cNvSpPr txBox="1"/>
          <p:nvPr>
            <p:ph idx="1" type="body"/>
          </p:nvPr>
        </p:nvSpPr>
        <p:spPr>
          <a:xfrm>
            <a:off x="311700" y="1152475"/>
            <a:ext cx="8520600" cy="3825900"/>
          </a:xfrm>
          <a:prstGeom prst="rect">
            <a:avLst/>
          </a:prstGeom>
        </p:spPr>
        <p:txBody>
          <a:bodyPr anchorCtr="0" anchor="t" bIns="91425" lIns="91425" spcFirstLastPara="1" rIns="91425" wrap="square" tIns="91425">
            <a:normAutofit/>
          </a:bodyPr>
          <a:lstStyle/>
          <a:p>
            <a:pPr indent="-336550" lvl="0" marL="457200" rtl="0" algn="l">
              <a:lnSpc>
                <a:spcPct val="95000"/>
              </a:lnSpc>
              <a:spcBef>
                <a:spcPts val="1000"/>
              </a:spcBef>
              <a:spcAft>
                <a:spcPts val="0"/>
              </a:spcAft>
              <a:buSzPts val="1700"/>
              <a:buChar char="●"/>
            </a:pPr>
            <a:r>
              <a:rPr b="1" lang="en" sz="1700"/>
              <a:t>Model: </a:t>
            </a:r>
            <a:r>
              <a:rPr lang="en" sz="1700"/>
              <a:t>Random Forest classifier model using </a:t>
            </a:r>
            <a:r>
              <a:rPr b="1" lang="en" sz="1700">
                <a:latin typeface="Consolas"/>
                <a:ea typeface="Consolas"/>
                <a:cs typeface="Consolas"/>
                <a:sym typeface="Consolas"/>
              </a:rPr>
              <a:t>RandomForestClassifier </a:t>
            </a:r>
            <a:r>
              <a:rPr lang="en" sz="1700"/>
              <a:t>from </a:t>
            </a:r>
            <a:r>
              <a:rPr lang="en" sz="1700">
                <a:latin typeface="Consolas"/>
                <a:ea typeface="Consolas"/>
                <a:cs typeface="Consolas"/>
                <a:sym typeface="Consolas"/>
              </a:rPr>
              <a:t>sklearn</a:t>
            </a:r>
            <a:endParaRPr sz="1700">
              <a:latin typeface="Consolas"/>
              <a:ea typeface="Consolas"/>
              <a:cs typeface="Consolas"/>
              <a:sym typeface="Consolas"/>
            </a:endParaRPr>
          </a:p>
          <a:p>
            <a:pPr indent="-336550" lvl="0" marL="457200" rtl="0" algn="l">
              <a:lnSpc>
                <a:spcPct val="95000"/>
              </a:lnSpc>
              <a:spcBef>
                <a:spcPts val="1200"/>
              </a:spcBef>
              <a:spcAft>
                <a:spcPts val="0"/>
              </a:spcAft>
              <a:buSzPts val="1700"/>
              <a:buChar char="●"/>
            </a:pPr>
            <a:r>
              <a:rPr b="1" lang="en" sz="1700"/>
              <a:t>Task: </a:t>
            </a:r>
            <a:r>
              <a:rPr lang="en" sz="1700"/>
              <a:t>Classify condition of patients into COVID19 and Non-COVID19 classes</a:t>
            </a:r>
            <a:endParaRPr sz="1700"/>
          </a:p>
          <a:p>
            <a:pPr indent="-336550" lvl="0" marL="457200" rtl="0" algn="l">
              <a:lnSpc>
                <a:spcPct val="95000"/>
              </a:lnSpc>
              <a:spcBef>
                <a:spcPts val="1000"/>
              </a:spcBef>
              <a:spcAft>
                <a:spcPts val="0"/>
              </a:spcAft>
              <a:buSzPts val="1700"/>
              <a:buChar char="●"/>
            </a:pPr>
            <a:r>
              <a:rPr b="1" lang="en" sz="1700"/>
              <a:t>Hyperparameter Tuning:</a:t>
            </a:r>
            <a:r>
              <a:rPr b="1" lang="en" sz="1700">
                <a:latin typeface="Consolas"/>
                <a:ea typeface="Consolas"/>
                <a:cs typeface="Consolas"/>
                <a:sym typeface="Consolas"/>
              </a:rPr>
              <a:t> RandomizedSearchCV</a:t>
            </a:r>
            <a:r>
              <a:rPr b="1" lang="en" sz="1700"/>
              <a:t> </a:t>
            </a:r>
            <a:r>
              <a:rPr lang="en" sz="1700"/>
              <a:t>module for hyperparameter tuning based on parameters such as # of estimators (trees), max # of features at every split, max depth of tree</a:t>
            </a:r>
            <a:endParaRPr sz="1700"/>
          </a:p>
          <a:p>
            <a:pPr indent="-336550" lvl="0" marL="457200" rtl="0" algn="l">
              <a:lnSpc>
                <a:spcPct val="95000"/>
              </a:lnSpc>
              <a:spcBef>
                <a:spcPts val="1000"/>
              </a:spcBef>
              <a:spcAft>
                <a:spcPts val="0"/>
              </a:spcAft>
              <a:buSzPts val="1700"/>
              <a:buChar char="●"/>
            </a:pPr>
            <a:r>
              <a:rPr b="1" lang="en" sz="1700"/>
              <a:t>Why this model?: </a:t>
            </a:r>
            <a:r>
              <a:rPr lang="en" sz="1700"/>
              <a:t>Robust against overfitting to train data; relevant for this classification task</a:t>
            </a:r>
            <a:endParaRPr sz="1700"/>
          </a:p>
          <a:p>
            <a:pPr indent="-336550" lvl="0" marL="457200" rtl="0" algn="l">
              <a:lnSpc>
                <a:spcPct val="95000"/>
              </a:lnSpc>
              <a:spcBef>
                <a:spcPts val="1000"/>
              </a:spcBef>
              <a:spcAft>
                <a:spcPts val="0"/>
              </a:spcAft>
              <a:buSzPts val="1700"/>
              <a:buChar char="●"/>
            </a:pPr>
            <a:r>
              <a:rPr b="1" lang="en" sz="1700"/>
              <a:t>Advantage over other models: </a:t>
            </a:r>
            <a:r>
              <a:rPr lang="en" sz="1700"/>
              <a:t>Attribute high importance to feature selection in learning - advantage over KNN or SVM</a:t>
            </a:r>
            <a:endParaRPr sz="1700"/>
          </a:p>
          <a:p>
            <a:pPr indent="0" lvl="0" marL="0" rtl="0" algn="l">
              <a:lnSpc>
                <a:spcPct val="95000"/>
              </a:lnSpc>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78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of the model</a:t>
            </a:r>
            <a:endParaRPr/>
          </a:p>
        </p:txBody>
      </p:sp>
      <p:sp>
        <p:nvSpPr>
          <p:cNvPr id="83" name="Google Shape;83;p17"/>
          <p:cNvSpPr txBox="1"/>
          <p:nvPr>
            <p:ph idx="1" type="body"/>
          </p:nvPr>
        </p:nvSpPr>
        <p:spPr>
          <a:xfrm>
            <a:off x="311700" y="8919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b="1" lang="en" sz="1700"/>
              <a:t>Train-test split</a:t>
            </a:r>
            <a:r>
              <a:rPr lang="en" sz="1700"/>
              <a:t>: 70:30</a:t>
            </a:r>
            <a:endParaRPr sz="1700"/>
          </a:p>
          <a:p>
            <a:pPr indent="-336550" lvl="0" marL="457200" rtl="0" algn="l">
              <a:spcBef>
                <a:spcPts val="0"/>
              </a:spcBef>
              <a:spcAft>
                <a:spcPts val="0"/>
              </a:spcAft>
              <a:buSzPts val="1700"/>
              <a:buChar char="●"/>
            </a:pPr>
            <a:r>
              <a:rPr b="1" lang="en" sz="1700"/>
              <a:t>Validation strategy: </a:t>
            </a:r>
            <a:r>
              <a:rPr lang="en" sz="1700"/>
              <a:t>K-fold Cross validation</a:t>
            </a:r>
            <a:r>
              <a:rPr b="1" lang="en" sz="1700"/>
              <a:t>, </a:t>
            </a:r>
            <a:r>
              <a:rPr lang="en" sz="1700"/>
              <a:t>K = 3</a:t>
            </a:r>
            <a:endParaRPr sz="1700"/>
          </a:p>
          <a:p>
            <a:pPr indent="-336550" lvl="0" marL="457200" rtl="0" algn="l">
              <a:spcBef>
                <a:spcPts val="0"/>
              </a:spcBef>
              <a:spcAft>
                <a:spcPts val="0"/>
              </a:spcAft>
              <a:buSzPts val="1700"/>
              <a:buChar char="●"/>
            </a:pPr>
            <a:r>
              <a:rPr b="1" lang="en" sz="1700"/>
              <a:t>Dataset split:</a:t>
            </a:r>
            <a:r>
              <a:rPr lang="en" sz="1700"/>
              <a:t> 70:30 on each of the classes for </a:t>
            </a:r>
            <a:r>
              <a:rPr lang="en" sz="1700"/>
              <a:t>uniform distribution of classes</a:t>
            </a:r>
            <a:endParaRPr sz="1700"/>
          </a:p>
          <a:p>
            <a:pPr indent="-342900" lvl="0" marL="457200" rtl="0" algn="l">
              <a:spcBef>
                <a:spcPts val="0"/>
              </a:spcBef>
              <a:spcAft>
                <a:spcPts val="0"/>
              </a:spcAft>
              <a:buSzPts val="1800"/>
              <a:buChar char="●"/>
            </a:pPr>
            <a:r>
              <a:rPr b="1" lang="en" sz="1700"/>
              <a:t>Hyperparameter selection and tuning</a:t>
            </a:r>
            <a:r>
              <a:rPr lang="en" sz="1700"/>
              <a:t>: Randomized grid search using </a:t>
            </a:r>
            <a:r>
              <a:rPr i="1" lang="en" sz="1700"/>
              <a:t>sklearn</a:t>
            </a:r>
            <a:r>
              <a:rPr lang="en" sz="1700"/>
              <a:t>’s </a:t>
            </a:r>
            <a:r>
              <a:rPr i="1" lang="en" sz="1700"/>
              <a:t>RandomizedSearchCV</a:t>
            </a:r>
            <a:r>
              <a:rPr lang="en" sz="1700"/>
              <a:t> modul</a:t>
            </a:r>
            <a:r>
              <a:rPr lang="en" sz="1550">
                <a:solidFill>
                  <a:schemeClr val="dk1"/>
                </a:solidFill>
              </a:rPr>
              <a:t>e</a:t>
            </a:r>
            <a:endParaRPr sz="17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84" name="Google Shape;84;p17"/>
          <p:cNvPicPr preferRelativeResize="0"/>
          <p:nvPr/>
        </p:nvPicPr>
        <p:blipFill rotWithShape="1">
          <a:blip r:embed="rId3">
            <a:alphaModFix/>
          </a:blip>
          <a:srcRect b="2009" l="0" r="1681" t="2296"/>
          <a:stretch/>
        </p:blipFill>
        <p:spPr>
          <a:xfrm>
            <a:off x="2109700" y="2607325"/>
            <a:ext cx="4924602" cy="228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aphicFrame>
        <p:nvGraphicFramePr>
          <p:cNvPr id="90" name="Google Shape;90;p18"/>
          <p:cNvGraphicFramePr/>
          <p:nvPr/>
        </p:nvGraphicFramePr>
        <p:xfrm>
          <a:off x="78750" y="923875"/>
          <a:ext cx="3000000" cy="3000000"/>
        </p:xfrm>
        <a:graphic>
          <a:graphicData uri="http://schemas.openxmlformats.org/drawingml/2006/table">
            <a:tbl>
              <a:tblPr>
                <a:noFill/>
                <a:tableStyleId>{C1563136-AAB5-4C5F-952E-1C21D6C391D3}</a:tableStyleId>
              </a:tblPr>
              <a:tblGrid>
                <a:gridCol w="1495700"/>
                <a:gridCol w="1495700"/>
                <a:gridCol w="1495700"/>
                <a:gridCol w="1495700"/>
                <a:gridCol w="1495700"/>
                <a:gridCol w="1495700"/>
              </a:tblGrid>
              <a:tr h="351950">
                <a:tc>
                  <a:txBody>
                    <a:bodyPr/>
                    <a:lstStyle/>
                    <a:p>
                      <a:pPr indent="0" lvl="0" marL="0" rtl="0" algn="l">
                        <a:spcBef>
                          <a:spcPts val="0"/>
                        </a:spcBef>
                        <a:spcAft>
                          <a:spcPts val="0"/>
                        </a:spcAft>
                        <a:buNone/>
                      </a:pPr>
                      <a:r>
                        <a:rPr b="1" lang="en" sz="1050">
                          <a:solidFill>
                            <a:schemeClr val="accent2"/>
                          </a:solidFill>
                          <a:highlight>
                            <a:srgbClr val="FFFFFF"/>
                          </a:highlight>
                        </a:rPr>
                        <a:t>Strategy</a:t>
                      </a:r>
                      <a:endParaRPr b="1"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chemeClr val="accent2"/>
                          </a:solidFill>
                          <a:highlight>
                            <a:srgbClr val="FFFFFF"/>
                          </a:highlight>
                        </a:rPr>
                        <a:t>#Features</a:t>
                      </a:r>
                      <a:endParaRPr b="1"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chemeClr val="accent2"/>
                          </a:solidFill>
                          <a:highlight>
                            <a:srgbClr val="FFFFFF"/>
                          </a:highlight>
                        </a:rPr>
                        <a:t>Accuracy</a:t>
                      </a:r>
                      <a:endParaRPr b="1"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chemeClr val="accent2"/>
                          </a:solidFill>
                          <a:highlight>
                            <a:srgbClr val="FFFFFF"/>
                          </a:highlight>
                        </a:rPr>
                        <a:t>F1-Score</a:t>
                      </a:r>
                      <a:endParaRPr b="1"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chemeClr val="accent2"/>
                          </a:solidFill>
                          <a:highlight>
                            <a:srgbClr val="FFFFFF"/>
                          </a:highlight>
                        </a:rPr>
                        <a:t>Precision</a:t>
                      </a:r>
                      <a:endParaRPr b="1"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chemeClr val="accent2"/>
                          </a:solidFill>
                          <a:highlight>
                            <a:srgbClr val="FFFFFF"/>
                          </a:highlight>
                        </a:rPr>
                        <a:t>Recall</a:t>
                      </a:r>
                      <a:endParaRPr b="1" sz="1050">
                        <a:solidFill>
                          <a:schemeClr val="accent2"/>
                        </a:solidFill>
                        <a:highlight>
                          <a:srgbClr val="FFFFFF"/>
                        </a:highlight>
                      </a:endParaRPr>
                    </a:p>
                  </a:txBody>
                  <a:tcPr marT="91425" marB="91425" marR="91425" marL="91425"/>
                </a:tc>
              </a:tr>
              <a:tr h="599850">
                <a:tc>
                  <a:txBody>
                    <a:bodyPr/>
                    <a:lstStyle/>
                    <a:p>
                      <a:pPr indent="0" lvl="0" marL="0" rtl="0" algn="l">
                        <a:spcBef>
                          <a:spcPts val="0"/>
                        </a:spcBef>
                        <a:spcAft>
                          <a:spcPts val="0"/>
                        </a:spcAft>
                        <a:buNone/>
                      </a:pPr>
                      <a:r>
                        <a:rPr lang="en" sz="1050">
                          <a:solidFill>
                            <a:schemeClr val="accent2"/>
                          </a:solidFill>
                          <a:highlight>
                            <a:srgbClr val="FFFFFF"/>
                          </a:highlight>
                        </a:rPr>
                        <a:t>Drop all peptides with NAs</a:t>
                      </a:r>
                      <a:endParaRPr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10634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0.87</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0.87</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0.91</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lang="en" sz="1050">
                          <a:solidFill>
                            <a:schemeClr val="accent2"/>
                          </a:solidFill>
                          <a:highlight>
                            <a:srgbClr val="FFFFFF"/>
                          </a:highlight>
                        </a:rPr>
                        <a:t>Remove highly correlated features</a:t>
                      </a:r>
                      <a:endParaRPr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831</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lang="en" sz="1050">
                          <a:solidFill>
                            <a:schemeClr val="accent2"/>
                          </a:solidFill>
                          <a:highlight>
                            <a:srgbClr val="FFFFFF"/>
                          </a:highlight>
                          <a:latin typeface="Consolas"/>
                          <a:ea typeface="Consolas"/>
                          <a:cs typeface="Consolas"/>
                          <a:sym typeface="Consolas"/>
                        </a:rPr>
                        <a:t>0.84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lang="en" sz="1050">
                          <a:solidFill>
                            <a:schemeClr val="accent2"/>
                          </a:solidFill>
                          <a:highlight>
                            <a:srgbClr val="FFFFFF"/>
                          </a:highlight>
                          <a:latin typeface="Consolas"/>
                          <a:ea typeface="Consolas"/>
                          <a:cs typeface="Consolas"/>
                          <a:sym typeface="Consolas"/>
                        </a:rPr>
                        <a:t>0.83</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lang="en" sz="1050">
                          <a:solidFill>
                            <a:schemeClr val="accent2"/>
                          </a:solidFill>
                          <a:highlight>
                            <a:srgbClr val="FFFFFF"/>
                          </a:highlight>
                          <a:latin typeface="Consolas"/>
                          <a:ea typeface="Consolas"/>
                          <a:cs typeface="Consolas"/>
                          <a:sym typeface="Consolas"/>
                        </a:rPr>
                        <a:t>0.8</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lang="en" sz="1050">
                          <a:solidFill>
                            <a:schemeClr val="accent2"/>
                          </a:solidFill>
                          <a:highlight>
                            <a:srgbClr val="FFFFFF"/>
                          </a:highlight>
                          <a:latin typeface="Consolas"/>
                          <a:ea typeface="Consolas"/>
                          <a:cs typeface="Consolas"/>
                          <a:sym typeface="Consolas"/>
                        </a:rPr>
                        <a:t>0.87</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lang="en" sz="1050">
                          <a:solidFill>
                            <a:schemeClr val="accent2"/>
                          </a:solidFill>
                          <a:highlight>
                            <a:srgbClr val="FFFFFF"/>
                          </a:highlight>
                        </a:rPr>
                        <a:t>Drop 10% max NAs, z-score norm, impute with mean</a:t>
                      </a:r>
                      <a:endParaRPr sz="1050">
                        <a:solidFill>
                          <a:schemeClr val="accent2"/>
                        </a:solidFill>
                        <a:highlight>
                          <a:srgbClr val="FFFFFF"/>
                        </a:highlight>
                      </a:endParaRPr>
                    </a:p>
                  </a:txBody>
                  <a:tcPr marT="91425" marB="91425" marR="91425" marL="91425"/>
                </a:tc>
                <a:tc>
                  <a:txBody>
                    <a:bodyPr/>
                    <a:lstStyle/>
                    <a:p>
                      <a:pPr indent="0" lvl="0" marL="0" rtl="0" algn="l">
                        <a:spcBef>
                          <a:spcPts val="0"/>
                        </a:spcBef>
                        <a:spcAft>
                          <a:spcPts val="0"/>
                        </a:spcAft>
                        <a:buNone/>
                      </a:pPr>
                      <a:r>
                        <a:rPr lang="en" sz="1050">
                          <a:solidFill>
                            <a:schemeClr val="accent2"/>
                          </a:solidFill>
                          <a:highlight>
                            <a:srgbClr val="FFFFFF"/>
                          </a:highlight>
                          <a:latin typeface="Consolas"/>
                          <a:ea typeface="Consolas"/>
                          <a:cs typeface="Consolas"/>
                          <a:sym typeface="Consolas"/>
                        </a:rPr>
                        <a:t>100185</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lang="en" sz="1050">
                          <a:solidFill>
                            <a:schemeClr val="accent2"/>
                          </a:solidFill>
                          <a:highlight>
                            <a:srgbClr val="FFFFFF"/>
                          </a:highlight>
                          <a:latin typeface="Consolas"/>
                          <a:ea typeface="Consolas"/>
                          <a:cs typeface="Consolas"/>
                          <a:sym typeface="Consolas"/>
                        </a:rPr>
                        <a:t>0.84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0.84</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a:t>
                      </a:r>
                      <a:endParaRPr sz="1050">
                        <a:solidFill>
                          <a:schemeClr val="accent2"/>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50">
                          <a:solidFill>
                            <a:schemeClr val="accent2"/>
                          </a:solidFill>
                          <a:highlight>
                            <a:srgbClr val="FFFFFF"/>
                          </a:highlight>
                          <a:latin typeface="Consolas"/>
                          <a:ea typeface="Consolas"/>
                          <a:cs typeface="Consolas"/>
                          <a:sym typeface="Consolas"/>
                        </a:rPr>
                        <a:t>0.89</a:t>
                      </a:r>
                      <a:endParaRPr sz="1050">
                        <a:solidFill>
                          <a:schemeClr val="accent2"/>
                        </a:solidFill>
                        <a:highlight>
                          <a:srgbClr val="FFFFFF"/>
                        </a:highlight>
                        <a:latin typeface="Consolas"/>
                        <a:ea typeface="Consolas"/>
                        <a:cs typeface="Consolas"/>
                        <a:sym typeface="Consolas"/>
                      </a:endParaRPr>
                    </a:p>
                  </a:txBody>
                  <a:tcPr marT="91425" marB="91425" marR="91425" marL="91425"/>
                </a:tc>
              </a:tr>
              <a:tr h="396200">
                <a:tc>
                  <a:txBody>
                    <a:bodyPr/>
                    <a:lstStyle/>
                    <a:p>
                      <a:pPr indent="0" lvl="0" marL="0" rtl="0" algn="l">
                        <a:spcBef>
                          <a:spcPts val="0"/>
                        </a:spcBef>
                        <a:spcAft>
                          <a:spcPts val="0"/>
                        </a:spcAft>
                        <a:buNone/>
                      </a:pPr>
                      <a:r>
                        <a:rPr b="1" lang="en" sz="1050">
                          <a:solidFill>
                            <a:srgbClr val="B45F06"/>
                          </a:solidFill>
                          <a:highlight>
                            <a:srgbClr val="FFFFFF"/>
                          </a:highlight>
                        </a:rPr>
                        <a:t>Drop </a:t>
                      </a:r>
                      <a:r>
                        <a:rPr b="1" lang="en" sz="1050">
                          <a:solidFill>
                            <a:srgbClr val="B45F06"/>
                          </a:solidFill>
                          <a:highlight>
                            <a:srgbClr val="FFFFFF"/>
                          </a:highlight>
                        </a:rPr>
                        <a:t>10% max </a:t>
                      </a:r>
                      <a:r>
                        <a:rPr b="1" lang="en" sz="1050">
                          <a:solidFill>
                            <a:srgbClr val="B45F06"/>
                          </a:solidFill>
                          <a:highlight>
                            <a:srgbClr val="FFFFFF"/>
                          </a:highlight>
                        </a:rPr>
                        <a:t>NAs, log-scale norm, impute with mean</a:t>
                      </a:r>
                      <a:endParaRPr b="1" sz="1050">
                        <a:solidFill>
                          <a:srgbClr val="B45F06"/>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rgbClr val="B45F06"/>
                          </a:solidFill>
                          <a:highlight>
                            <a:srgbClr val="FFFFFF"/>
                          </a:highlight>
                          <a:latin typeface="Consolas"/>
                          <a:ea typeface="Consolas"/>
                          <a:cs typeface="Consolas"/>
                          <a:sym typeface="Consolas"/>
                        </a:rPr>
                        <a:t>100185</a:t>
                      </a:r>
                      <a:endParaRPr b="1" sz="1050">
                        <a:solidFill>
                          <a:srgbClr val="B45F06"/>
                        </a:solidFill>
                        <a:highlight>
                          <a:srgbClr val="FFFFFF"/>
                        </a:highlight>
                        <a:latin typeface="Consolas"/>
                        <a:ea typeface="Consolas"/>
                        <a:cs typeface="Consolas"/>
                        <a:sym typeface="Consolas"/>
                      </a:endParaRPr>
                    </a:p>
                  </a:txBody>
                  <a:tcPr marT="91425" marB="91425" marR="91425" marL="91425"/>
                </a:tc>
                <a:tc>
                  <a:txBody>
                    <a:bodyPr/>
                    <a:lstStyle/>
                    <a:p>
                      <a:pPr indent="0" lvl="0" marL="0" rtl="0" algn="l">
                        <a:lnSpc>
                          <a:spcPct val="115000"/>
                        </a:lnSpc>
                        <a:spcBef>
                          <a:spcPts val="0"/>
                        </a:spcBef>
                        <a:spcAft>
                          <a:spcPts val="0"/>
                        </a:spcAft>
                        <a:buNone/>
                      </a:pPr>
                      <a:r>
                        <a:rPr b="1" lang="en" sz="1050">
                          <a:solidFill>
                            <a:srgbClr val="B45F06"/>
                          </a:solidFill>
                          <a:highlight>
                            <a:srgbClr val="FFFFFF"/>
                          </a:highlight>
                          <a:latin typeface="Consolas"/>
                          <a:ea typeface="Consolas"/>
                          <a:cs typeface="Consolas"/>
                          <a:sym typeface="Consolas"/>
                        </a:rPr>
                        <a:t>0.89</a:t>
                      </a:r>
                      <a:endParaRPr b="1" sz="1050">
                        <a:solidFill>
                          <a:srgbClr val="B45F06"/>
                        </a:solidFill>
                        <a:highlight>
                          <a:srgbClr val="FFFFFF"/>
                        </a:highlight>
                        <a:latin typeface="Consolas"/>
                        <a:ea typeface="Consolas"/>
                        <a:cs typeface="Consolas"/>
                        <a:sym typeface="Consola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50">
                          <a:solidFill>
                            <a:srgbClr val="B45F06"/>
                          </a:solidFill>
                          <a:highlight>
                            <a:srgbClr val="FFFFFF"/>
                          </a:highlight>
                          <a:latin typeface="Consolas"/>
                          <a:ea typeface="Consolas"/>
                          <a:cs typeface="Consolas"/>
                          <a:sym typeface="Consolas"/>
                        </a:rPr>
                        <a:t>0.9</a:t>
                      </a:r>
                      <a:endParaRPr b="1" sz="1050">
                        <a:solidFill>
                          <a:srgbClr val="B45F06"/>
                        </a:solidFill>
                        <a:highlight>
                          <a:srgbClr val="FFFFFF"/>
                        </a:highlight>
                        <a:latin typeface="Consolas"/>
                        <a:ea typeface="Consolas"/>
                        <a:cs typeface="Consolas"/>
                        <a:sym typeface="Consola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50">
                          <a:solidFill>
                            <a:srgbClr val="B45F06"/>
                          </a:solidFill>
                          <a:highlight>
                            <a:srgbClr val="FFFFFF"/>
                          </a:highlight>
                          <a:latin typeface="Consolas"/>
                          <a:ea typeface="Consolas"/>
                          <a:cs typeface="Consolas"/>
                          <a:sym typeface="Consolas"/>
                        </a:rPr>
                        <a:t>0.82</a:t>
                      </a:r>
                      <a:endParaRPr b="1" sz="1050">
                        <a:solidFill>
                          <a:srgbClr val="B45F06"/>
                        </a:solidFill>
                        <a:highlight>
                          <a:srgbClr val="FFFFFF"/>
                        </a:highlight>
                        <a:latin typeface="Consolas"/>
                        <a:ea typeface="Consolas"/>
                        <a:cs typeface="Consolas"/>
                        <a:sym typeface="Consola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50">
                          <a:solidFill>
                            <a:srgbClr val="B45F06"/>
                          </a:solidFill>
                          <a:highlight>
                            <a:srgbClr val="FFFFFF"/>
                          </a:highlight>
                          <a:latin typeface="Consolas"/>
                          <a:ea typeface="Consolas"/>
                          <a:cs typeface="Consolas"/>
                          <a:sym typeface="Consolas"/>
                        </a:rPr>
                        <a:t>1</a:t>
                      </a:r>
                      <a:endParaRPr b="1" sz="1050">
                        <a:solidFill>
                          <a:srgbClr val="B45F06"/>
                        </a:solidFill>
                        <a:highlight>
                          <a:srgbClr val="FFFFFF"/>
                        </a:highlight>
                        <a:latin typeface="Consolas"/>
                        <a:ea typeface="Consolas"/>
                        <a:cs typeface="Consolas"/>
                        <a:sym typeface="Consolas"/>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050">
                          <a:solidFill>
                            <a:srgbClr val="38761D"/>
                          </a:solidFill>
                          <a:highlight>
                            <a:srgbClr val="FFFFFF"/>
                          </a:highlight>
                        </a:rPr>
                        <a:t>Drop peptides with all NAs, impute with MissForest</a:t>
                      </a:r>
                      <a:endParaRPr b="1" sz="1050">
                        <a:solidFill>
                          <a:srgbClr val="38761D"/>
                        </a:solidFill>
                        <a:highlight>
                          <a:srgbClr val="FFFFFF"/>
                        </a:highlight>
                      </a:endParaRPr>
                    </a:p>
                  </a:txBody>
                  <a:tcPr marT="91425" marB="91425" marR="91425" marL="91425"/>
                </a:tc>
                <a:tc>
                  <a:txBody>
                    <a:bodyPr/>
                    <a:lstStyle/>
                    <a:p>
                      <a:pPr indent="0" lvl="0" marL="0" rtl="0" algn="l">
                        <a:spcBef>
                          <a:spcPts val="0"/>
                        </a:spcBef>
                        <a:spcAft>
                          <a:spcPts val="0"/>
                        </a:spcAft>
                        <a:buNone/>
                      </a:pPr>
                      <a:r>
                        <a:rPr b="1" lang="en" sz="1050">
                          <a:solidFill>
                            <a:srgbClr val="38761D"/>
                          </a:solidFill>
                          <a:highlight>
                            <a:srgbClr val="FFFFFF"/>
                          </a:highlight>
                          <a:latin typeface="Consolas"/>
                          <a:ea typeface="Consolas"/>
                          <a:cs typeface="Consolas"/>
                          <a:sym typeface="Consolas"/>
                        </a:rPr>
                        <a:t>101464 </a:t>
                      </a:r>
                      <a:endParaRPr b="1" sz="1050">
                        <a:solidFill>
                          <a:srgbClr val="38761D"/>
                        </a:solidFill>
                        <a:highlight>
                          <a:srgbClr val="FFFFFF"/>
                        </a:highlight>
                        <a:latin typeface="Consolas"/>
                        <a:ea typeface="Consolas"/>
                        <a:cs typeface="Consolas"/>
                        <a:sym typeface="Consolas"/>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sz="1050">
                          <a:solidFill>
                            <a:srgbClr val="38761D"/>
                          </a:solidFill>
                          <a:highlight>
                            <a:srgbClr val="FFFFFF"/>
                          </a:highlight>
                          <a:latin typeface="Consolas"/>
                          <a:ea typeface="Consolas"/>
                          <a:cs typeface="Consolas"/>
                          <a:sym typeface="Consolas"/>
                        </a:rPr>
                        <a:t>0.89</a:t>
                      </a:r>
                      <a:endParaRPr b="1" sz="1050">
                        <a:solidFill>
                          <a:srgbClr val="38761D"/>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50">
                          <a:solidFill>
                            <a:srgbClr val="38761D"/>
                          </a:solidFill>
                          <a:highlight>
                            <a:srgbClr val="FFFFFF"/>
                          </a:highlight>
                          <a:latin typeface="Consolas"/>
                          <a:ea typeface="Consolas"/>
                          <a:cs typeface="Consolas"/>
                          <a:sym typeface="Consolas"/>
                        </a:rPr>
                        <a:t>0.88</a:t>
                      </a:r>
                      <a:endParaRPr b="1" sz="1050">
                        <a:solidFill>
                          <a:srgbClr val="38761D"/>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50">
                          <a:solidFill>
                            <a:srgbClr val="38761D"/>
                          </a:solidFill>
                          <a:highlight>
                            <a:srgbClr val="FFFFFF"/>
                          </a:highlight>
                          <a:latin typeface="Consolas"/>
                          <a:ea typeface="Consolas"/>
                          <a:cs typeface="Consolas"/>
                          <a:sym typeface="Consolas"/>
                        </a:rPr>
                        <a:t>1.00</a:t>
                      </a:r>
                      <a:endParaRPr b="1" sz="1050">
                        <a:solidFill>
                          <a:srgbClr val="38761D"/>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50">
                          <a:solidFill>
                            <a:srgbClr val="38761D"/>
                          </a:solidFill>
                          <a:highlight>
                            <a:srgbClr val="FFFFFF"/>
                          </a:highlight>
                          <a:latin typeface="Consolas"/>
                          <a:ea typeface="Consolas"/>
                          <a:cs typeface="Consolas"/>
                          <a:sym typeface="Consolas"/>
                        </a:rPr>
                        <a:t>0.80</a:t>
                      </a:r>
                      <a:endParaRPr b="1" sz="1050">
                        <a:solidFill>
                          <a:srgbClr val="38761D"/>
                        </a:solidFill>
                        <a:highlight>
                          <a:srgbClr val="FFFFFF"/>
                        </a:highlight>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 name="Google Shape;91;p18"/>
          <p:cNvSpPr txBox="1"/>
          <p:nvPr/>
        </p:nvSpPr>
        <p:spPr>
          <a:xfrm>
            <a:off x="1991950" y="3304175"/>
            <a:ext cx="1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B45F06"/>
                </a:solidFill>
              </a:rPr>
              <a:t>Model 2</a:t>
            </a:r>
            <a:endParaRPr b="1">
              <a:solidFill>
                <a:srgbClr val="B45F06"/>
              </a:solidFill>
            </a:endParaRPr>
          </a:p>
        </p:txBody>
      </p:sp>
      <p:sp>
        <p:nvSpPr>
          <p:cNvPr id="92" name="Google Shape;92;p18"/>
          <p:cNvSpPr txBox="1"/>
          <p:nvPr/>
        </p:nvSpPr>
        <p:spPr>
          <a:xfrm>
            <a:off x="1991950" y="3967100"/>
            <a:ext cx="1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rPr>
              <a:t>Model 1</a:t>
            </a:r>
            <a:endParaRPr b="1">
              <a:solidFill>
                <a:srgbClr val="38761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important features for the classification </a:t>
            </a:r>
            <a:endParaRPr/>
          </a:p>
        </p:txBody>
      </p:sp>
      <p:sp>
        <p:nvSpPr>
          <p:cNvPr id="98" name="Google Shape;98;p19"/>
          <p:cNvSpPr txBox="1"/>
          <p:nvPr>
            <p:ph idx="1" type="body"/>
          </p:nvPr>
        </p:nvSpPr>
        <p:spPr>
          <a:xfrm>
            <a:off x="311700" y="712925"/>
            <a:ext cx="8520600" cy="41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Top features selected by model:</a:t>
            </a:r>
            <a:endParaRPr sz="1500"/>
          </a:p>
          <a:p>
            <a:pPr indent="-323850" lvl="0" marL="457200" rtl="0" algn="l">
              <a:spcBef>
                <a:spcPts val="1200"/>
              </a:spcBef>
              <a:spcAft>
                <a:spcPts val="0"/>
              </a:spcAft>
              <a:buSzPts val="1500"/>
              <a:buChar char="●"/>
            </a:pPr>
            <a:r>
              <a:rPr lang="en" sz="1500"/>
              <a:t>Model 1</a:t>
            </a:r>
            <a:endParaRPr sz="1500"/>
          </a:p>
          <a:p>
            <a:pPr indent="0" lvl="0" marL="457200" rtl="0" algn="l">
              <a:spcBef>
                <a:spcPts val="1200"/>
              </a:spcBef>
              <a:spcAft>
                <a:spcPts val="0"/>
              </a:spcAft>
              <a:buNone/>
            </a:pPr>
            <a:r>
              <a:t/>
            </a:r>
            <a:endParaRPr sz="15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500"/>
          </a:p>
          <a:p>
            <a:pPr indent="-342900" lvl="0" marL="457200" rtl="0" algn="l">
              <a:spcBef>
                <a:spcPts val="1200"/>
              </a:spcBef>
              <a:spcAft>
                <a:spcPts val="0"/>
              </a:spcAft>
              <a:buSzPts val="1800"/>
              <a:buChar char="●"/>
            </a:pPr>
            <a:r>
              <a:rPr lang="en" sz="1500"/>
              <a:t>Model 2</a:t>
            </a:r>
            <a:endParaRPr/>
          </a:p>
        </p:txBody>
      </p:sp>
      <p:pic>
        <p:nvPicPr>
          <p:cNvPr id="99" name="Google Shape;99;p19"/>
          <p:cNvPicPr preferRelativeResize="0"/>
          <p:nvPr/>
        </p:nvPicPr>
        <p:blipFill rotWithShape="1">
          <a:blip r:embed="rId3">
            <a:alphaModFix/>
          </a:blip>
          <a:srcRect b="0" l="845" r="816" t="2095"/>
          <a:stretch/>
        </p:blipFill>
        <p:spPr>
          <a:xfrm>
            <a:off x="3172204" y="1140750"/>
            <a:ext cx="5609322" cy="2001374"/>
          </a:xfrm>
          <a:prstGeom prst="rect">
            <a:avLst/>
          </a:prstGeom>
          <a:noFill/>
          <a:ln>
            <a:noFill/>
          </a:ln>
        </p:spPr>
      </p:pic>
      <p:pic>
        <p:nvPicPr>
          <p:cNvPr id="100" name="Google Shape;100;p19"/>
          <p:cNvPicPr preferRelativeResize="0"/>
          <p:nvPr/>
        </p:nvPicPr>
        <p:blipFill>
          <a:blip r:embed="rId4">
            <a:alphaModFix/>
          </a:blip>
          <a:stretch>
            <a:fillRect/>
          </a:stretch>
        </p:blipFill>
        <p:spPr>
          <a:xfrm>
            <a:off x="4045231" y="3142125"/>
            <a:ext cx="4660219" cy="2001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16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important features for the classification </a:t>
            </a:r>
            <a:endParaRPr/>
          </a:p>
        </p:txBody>
      </p:sp>
      <p:sp>
        <p:nvSpPr>
          <p:cNvPr id="106" name="Google Shape;106;p20"/>
          <p:cNvSpPr txBox="1"/>
          <p:nvPr>
            <p:ph idx="1" type="body"/>
          </p:nvPr>
        </p:nvSpPr>
        <p:spPr>
          <a:xfrm>
            <a:off x="311700" y="735475"/>
            <a:ext cx="4705800" cy="386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700"/>
              <a:t>Correlation heatmap among top 10 features </a:t>
            </a:r>
            <a:br>
              <a:rPr lang="en"/>
            </a:br>
            <a:r>
              <a:rPr lang="en"/>
              <a:t>Model 1</a:t>
            </a:r>
            <a:r>
              <a:rPr lang="en"/>
              <a:t>: </a:t>
            </a:r>
            <a:endParaRPr/>
          </a:p>
        </p:txBody>
      </p:sp>
      <p:pic>
        <p:nvPicPr>
          <p:cNvPr id="107" name="Google Shape;107;p20"/>
          <p:cNvPicPr preferRelativeResize="0"/>
          <p:nvPr/>
        </p:nvPicPr>
        <p:blipFill>
          <a:blip r:embed="rId3">
            <a:alphaModFix/>
          </a:blip>
          <a:stretch>
            <a:fillRect/>
          </a:stretch>
        </p:blipFill>
        <p:spPr>
          <a:xfrm>
            <a:off x="248625" y="1443850"/>
            <a:ext cx="4264300" cy="3699649"/>
          </a:xfrm>
          <a:prstGeom prst="rect">
            <a:avLst/>
          </a:prstGeom>
          <a:noFill/>
          <a:ln>
            <a:noFill/>
          </a:ln>
        </p:spPr>
      </p:pic>
      <p:sp>
        <p:nvSpPr>
          <p:cNvPr id="108" name="Google Shape;108;p20"/>
          <p:cNvSpPr txBox="1"/>
          <p:nvPr>
            <p:ph idx="1" type="body"/>
          </p:nvPr>
        </p:nvSpPr>
        <p:spPr>
          <a:xfrm>
            <a:off x="4823900" y="639450"/>
            <a:ext cx="4705800" cy="386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br>
              <a:rPr lang="en"/>
            </a:br>
            <a:r>
              <a:rPr lang="en"/>
              <a:t>Model 2: </a:t>
            </a:r>
            <a:endParaRPr/>
          </a:p>
        </p:txBody>
      </p:sp>
      <p:pic>
        <p:nvPicPr>
          <p:cNvPr id="109" name="Google Shape;109;p20"/>
          <p:cNvPicPr preferRelativeResize="0"/>
          <p:nvPr/>
        </p:nvPicPr>
        <p:blipFill rotWithShape="1">
          <a:blip r:embed="rId4">
            <a:alphaModFix/>
          </a:blip>
          <a:srcRect b="0" l="0" r="0" t="1127"/>
          <a:stretch/>
        </p:blipFill>
        <p:spPr>
          <a:xfrm>
            <a:off x="4751850" y="1482175"/>
            <a:ext cx="4132126" cy="3510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8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Assessment on important features for the classification </a:t>
            </a:r>
            <a:endParaRPr/>
          </a:p>
        </p:txBody>
      </p:sp>
      <p:sp>
        <p:nvSpPr>
          <p:cNvPr id="115" name="Google Shape;115;p21"/>
          <p:cNvSpPr txBox="1"/>
          <p:nvPr>
            <p:ph idx="1" type="body"/>
          </p:nvPr>
        </p:nvSpPr>
        <p:spPr>
          <a:xfrm>
            <a:off x="311700" y="1002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 intensities across patients:</a:t>
            </a:r>
            <a:endParaRPr/>
          </a:p>
          <a:p>
            <a:pPr indent="0" lvl="0" marL="0" rtl="0" algn="l">
              <a:spcBef>
                <a:spcPts val="1200"/>
              </a:spcBef>
              <a:spcAft>
                <a:spcPts val="1200"/>
              </a:spcAft>
              <a:buNone/>
            </a:pPr>
            <a:r>
              <a:rPr lang="en"/>
              <a:t>Model 1:										Model 2:</a:t>
            </a:r>
            <a:endParaRPr/>
          </a:p>
        </p:txBody>
      </p:sp>
      <p:pic>
        <p:nvPicPr>
          <p:cNvPr id="116" name="Google Shape;116;p21"/>
          <p:cNvPicPr preferRelativeResize="0"/>
          <p:nvPr/>
        </p:nvPicPr>
        <p:blipFill rotWithShape="1">
          <a:blip r:embed="rId3">
            <a:alphaModFix/>
          </a:blip>
          <a:srcRect b="1400" l="0" r="0" t="0"/>
          <a:stretch/>
        </p:blipFill>
        <p:spPr>
          <a:xfrm>
            <a:off x="0" y="2014750"/>
            <a:ext cx="4793673" cy="2351226"/>
          </a:xfrm>
          <a:prstGeom prst="rect">
            <a:avLst/>
          </a:prstGeom>
          <a:noFill/>
          <a:ln>
            <a:noFill/>
          </a:ln>
        </p:spPr>
      </p:pic>
      <p:pic>
        <p:nvPicPr>
          <p:cNvPr id="117" name="Google Shape;117;p21"/>
          <p:cNvPicPr preferRelativeResize="0"/>
          <p:nvPr/>
        </p:nvPicPr>
        <p:blipFill>
          <a:blip r:embed="rId4">
            <a:alphaModFix/>
          </a:blip>
          <a:stretch>
            <a:fillRect/>
          </a:stretch>
        </p:blipFill>
        <p:spPr>
          <a:xfrm>
            <a:off x="5001225" y="1951325"/>
            <a:ext cx="4141150" cy="237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